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656" r:id="rId2"/>
    <p:sldId id="657" r:id="rId3"/>
    <p:sldId id="659" r:id="rId4"/>
    <p:sldId id="660" r:id="rId5"/>
    <p:sldId id="670" r:id="rId6"/>
    <p:sldId id="671" r:id="rId7"/>
    <p:sldId id="661" r:id="rId8"/>
    <p:sldId id="666" r:id="rId9"/>
    <p:sldId id="665" r:id="rId10"/>
    <p:sldId id="662" r:id="rId11"/>
    <p:sldId id="663" r:id="rId12"/>
    <p:sldId id="664" r:id="rId13"/>
    <p:sldId id="667" r:id="rId14"/>
    <p:sldId id="668" r:id="rId15"/>
    <p:sldId id="6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solidFill>
                  <a:schemeClr val="tx1"/>
                </a:solidFill>
              </a:defRPr>
            </a:lvl1p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pPr indent="0" algn="r">
              <a:lnSpc>
                <a:spcPct val="100000"/>
              </a:lnSpc>
              <a:buNone/>
            </a:pPr>
            <a:fld id="{65072D8C-6A43-4548-8473-DE85F13660EE}"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927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390352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1638068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913680" y="618480"/>
            <a:ext cx="10364040" cy="1595880"/>
          </a:xfrm>
          <a:prstGeom prst="rect">
            <a:avLst/>
          </a:prstGeom>
        </p:spPr>
        <p:txBody>
          <a:bodyPr lIns="0" tIns="0" rIns="0" bIns="0" anchor="ctr">
            <a:spAutoFit/>
          </a:bodyPr>
          <a:lstStyle/>
          <a:p>
            <a:endParaRPr lang="en-US" sz="1800" b="0" strike="noStrike" spc="-1">
              <a:solidFill>
                <a:srgbClr val="000000"/>
              </a:solidFill>
              <a:latin typeface="Tw Cen MT"/>
            </a:endParaRPr>
          </a:p>
        </p:txBody>
      </p:sp>
      <p:sp>
        <p:nvSpPr>
          <p:cNvPr id="99" name="PlaceHolder 2"/>
          <p:cNvSpPr>
            <a:spLocks noGrp="1"/>
          </p:cNvSpPr>
          <p:nvPr>
            <p:ph type="body"/>
          </p:nvPr>
        </p:nvSpPr>
        <p:spPr>
          <a:xfrm>
            <a:off x="913680" y="2367000"/>
            <a:ext cx="2491200" cy="3423600"/>
          </a:xfrm>
          <a:prstGeom prst="rect">
            <a:avLst/>
          </a:prstGeom>
        </p:spPr>
        <p:txBody>
          <a:bodyPr lIns="0" tIns="0" rIns="0" bIns="0">
            <a:normAutofit/>
          </a:bodyPr>
          <a:lstStyle/>
          <a:p>
            <a:endParaRPr lang="en-US" sz="2000" b="0" strike="noStrike" cap="all" spc="-1">
              <a:solidFill>
                <a:srgbClr val="000000"/>
              </a:solidFill>
              <a:latin typeface="Tw Cen MT"/>
            </a:endParaRPr>
          </a:p>
        </p:txBody>
      </p:sp>
      <p:sp>
        <p:nvSpPr>
          <p:cNvPr id="100" name="PlaceHolder 3"/>
          <p:cNvSpPr>
            <a:spLocks noGrp="1"/>
          </p:cNvSpPr>
          <p:nvPr>
            <p:ph type="body"/>
          </p:nvPr>
        </p:nvSpPr>
        <p:spPr>
          <a:xfrm>
            <a:off x="3529800" y="2367000"/>
            <a:ext cx="2491200" cy="3423600"/>
          </a:xfrm>
          <a:prstGeom prst="rect">
            <a:avLst/>
          </a:prstGeom>
        </p:spPr>
        <p:txBody>
          <a:bodyPr lIns="0" tIns="0" rIns="0" bIns="0">
            <a:normAutofit/>
          </a:bodyPr>
          <a:lstStyle/>
          <a:p>
            <a:endParaRPr lang="en-US" sz="2000" b="0" strike="noStrike" cap="all" spc="-1">
              <a:solidFill>
                <a:srgbClr val="000000"/>
              </a:solidFill>
              <a:latin typeface="Tw Cen MT"/>
            </a:endParaRPr>
          </a:p>
        </p:txBody>
      </p:sp>
    </p:spTree>
    <p:extLst>
      <p:ext uri="{BB962C8B-B14F-4D97-AF65-F5344CB8AC3E}">
        <p14:creationId xmlns:p14="http://schemas.microsoft.com/office/powerpoint/2010/main" val="1545034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913680" y="618480"/>
            <a:ext cx="10364040" cy="1595880"/>
          </a:xfrm>
          <a:prstGeom prst="rect">
            <a:avLst/>
          </a:prstGeom>
        </p:spPr>
        <p:txBody>
          <a:bodyPr lIns="0" tIns="0" rIns="0" bIns="0" anchor="ctr">
            <a:spAutoFit/>
          </a:bodyPr>
          <a:lstStyle/>
          <a:p>
            <a:endParaRPr lang="en-US" sz="1800" b="0" strike="noStrike" spc="-1">
              <a:solidFill>
                <a:srgbClr val="000000"/>
              </a:solidFill>
              <a:latin typeface="Tw Cen MT"/>
            </a:endParaRPr>
          </a:p>
        </p:txBody>
      </p:sp>
      <p:sp>
        <p:nvSpPr>
          <p:cNvPr id="51" name="PlaceHolder 2"/>
          <p:cNvSpPr>
            <a:spLocks noGrp="1"/>
          </p:cNvSpPr>
          <p:nvPr>
            <p:ph type="subTitle"/>
          </p:nvPr>
        </p:nvSpPr>
        <p:spPr>
          <a:xfrm>
            <a:off x="913680" y="2367000"/>
            <a:ext cx="5105520" cy="342360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55251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1852616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12"/>
          </p:nvPr>
        </p:nvSpPr>
        <p:spPr/>
        <p:txBody>
          <a:bodyPr/>
          <a:lstStyle/>
          <a:p>
            <a:pPr indent="0" algn="r">
              <a:lnSpc>
                <a:spcPct val="100000"/>
              </a:lnSpc>
              <a:buNone/>
            </a:pPr>
            <a:fld id="{65072D8C-6A43-4548-8473-DE85F13660EE}"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261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6" name="Footer Placeholder 5"/>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7" name="Slide Number Placeholder 6"/>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231440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8" name="Footer Placeholder 7"/>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9" name="Slide Number Placeholder 8"/>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614245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BE811A12-950C-479F-9B4B-7B35787FB564}" type="slidenum">
              <a:rPr lang="en-US" smtClean="0"/>
              <a:t>‹#›</a:t>
            </a:fld>
            <a:endParaRPr lang="en-US"/>
          </a:p>
        </p:txBody>
      </p:sp>
    </p:spTree>
    <p:extLst>
      <p:ext uri="{BB962C8B-B14F-4D97-AF65-F5344CB8AC3E}">
        <p14:creationId xmlns:p14="http://schemas.microsoft.com/office/powerpoint/2010/main" val="9514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3" name="Footer Placeholder 2"/>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4" name="Slide Number Placeholder 3"/>
          <p:cNvSpPr>
            <a:spLocks noGrp="1"/>
          </p:cNvSpPr>
          <p:nvPr>
            <p:ph type="sldNum" sz="quarter" idx="12"/>
          </p:nvPr>
        </p:nvSpPr>
        <p:spPr/>
        <p:txBody>
          <a:bodyPr/>
          <a:lstStyle/>
          <a:p>
            <a:pPr indent="0" algn="r">
              <a:lnSpc>
                <a:spcPct val="100000"/>
              </a:lnSpc>
              <a:buNone/>
            </a:pPr>
            <a:fld id="{65072D8C-6A43-4548-8473-DE85F13660EE}"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4013074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6" name="Footer Placeholder 5"/>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7" name="Slide Number Placeholder 6"/>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3746058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6" name="Footer Placeholder 5"/>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7" name="Slide Number Placeholder 6"/>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695159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2088452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view.eumetsat.int/productviewer?v=default" TargetMode="External"/><Relationship Id="rId1" Type="http://schemas.openxmlformats.org/officeDocument/2006/relationships/slideLayout" Target="../slideLayouts/slideLayout2.xml"/><Relationship Id="rId4" Type="http://schemas.openxmlformats.org/officeDocument/2006/relationships/hyperlink" Target="https://user.eumetsat.int/data-access/eumetview"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ds.atmosphere.copernicus.eu/datasets/cams-global-reanalysis-eac4?tab=download"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tmosphere.copernicus.eu/charts/packages/cams/"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aeronet.gsfc.nasa.gov/new_web/draw_map_display_aod_v3.html?level=2" TargetMode="External"/><Relationship Id="rId3" Type="http://schemas.openxmlformats.org/officeDocument/2006/relationships/hyperlink" Target="https://www-loa.univ-lille1.fr/photons" TargetMode="External"/><Relationship Id="rId7" Type="http://schemas.openxmlformats.org/officeDocument/2006/relationships/hyperlink" Target="https://aeronet.gsfc.nasa.gov/new_web/index.html" TargetMode="External"/><Relationship Id="rId2" Type="http://schemas.openxmlformats.org/officeDocument/2006/relationships/hyperlink" Target="https://www.nasa.gov/" TargetMode="External"/><Relationship Id="rId1" Type="http://schemas.openxmlformats.org/officeDocument/2006/relationships/slideLayout" Target="../slideLayouts/slideLayout2.xml"/><Relationship Id="rId6" Type="http://schemas.openxmlformats.org/officeDocument/2006/relationships/hyperlink" Target="http://www.cnrs.fr/" TargetMode="External"/><Relationship Id="rId5" Type="http://schemas.openxmlformats.org/officeDocument/2006/relationships/hyperlink" Target="http://www.cnes.fr/" TargetMode="External"/><Relationship Id="rId4" Type="http://schemas.openxmlformats.org/officeDocument/2006/relationships/hyperlink" Target="http://www.univ-lille1.f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aeronet.gsfc.nasa.gov/cgi-bin/webtool_inv_v3?stage=3&amp;region=Northern_Africa&amp;state=Egypt&amp;site=Cairo_EMA_2&amp;place_code=10&amp;if_polarized=0" TargetMode="External"/><Relationship Id="rId2" Type="http://schemas.openxmlformats.org/officeDocument/2006/relationships/hyperlink" Target="https://aeronet.gsfc.nasa.gov/new_web/photo_db_v5/Cairo_EMA_2.html" TargetMode="Externa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hyperlink" Target="https://aeronet.gsfc.nasa.gov/cgi-bin/data_display_aod_v3?site=Cairo_EMA_2&amp;nachal=2&amp;level=2&amp;place_code=1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giovanni.gsfc.nasa.gov/giovann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isc.gsfc.nasa.gov/datasets?keywords=merra-2%20aerosols&amp;page=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isc.gsfc.nasa.gov/datasets?keywords=merra-2%20aerosols&amp;page=1&amp;subject=Aerosols&amp;measurement=Particulate%20Matter%20(Pm%202.5)&amp;source=Models%20MERRA-2&amp;temporalResolution=1%20hou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forum.earthdata.nasa.gov/viewtopic.php?t=4287"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orldview.earthdata.nasa.gov/?lg=false&amp;t=2025-08-15-T17%3A10%3A46Z"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ready.noaa.gov/HYSPLIT_traj.php" TargetMode="External"/><Relationship Id="rId1" Type="http://schemas.openxmlformats.org/officeDocument/2006/relationships/slideLayout" Target="../slideLayouts/slideLayout2.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5071" y="1899139"/>
            <a:ext cx="8623495" cy="2152356"/>
          </a:xfrm>
          <a:solidFill>
            <a:schemeClr val="bg1"/>
          </a:solidFill>
        </p:spPr>
        <p:txBody>
          <a:bodyPr>
            <a:normAutofit/>
          </a:bodyPr>
          <a:lstStyle/>
          <a:p>
            <a:r>
              <a:rPr lang="en-US" sz="4000" dirty="0"/>
              <a:t>Pollution Data websites</a:t>
            </a:r>
            <a:br>
              <a:rPr lang="en-US" sz="4000" dirty="0"/>
            </a:br>
            <a:br>
              <a:rPr lang="en-US" sz="4000" dirty="0"/>
            </a:br>
            <a:r>
              <a:rPr lang="en-US" sz="2500" dirty="0">
                <a:solidFill>
                  <a:schemeClr val="accent2">
                    <a:lumMod val="75000"/>
                  </a:schemeClr>
                </a:solidFill>
                <a:latin typeface="Arial" panose="020B0604020202020204" pitchFamily="34" charset="0"/>
                <a:cs typeface="Arial" panose="020B0604020202020204" pitchFamily="34" charset="0"/>
              </a:rPr>
              <a:t>AERONET, GIOVANNI, MODIS, MERRA2, NASA FIRE, EUMETSAT, CAMS </a:t>
            </a:r>
            <a:r>
              <a:rPr lang="en-US" sz="2500" cap="none" dirty="0">
                <a:solidFill>
                  <a:schemeClr val="accent2">
                    <a:lumMod val="75000"/>
                  </a:schemeClr>
                </a:solidFill>
                <a:latin typeface="Arial" panose="020B0604020202020204" pitchFamily="34" charset="0"/>
                <a:cs typeface="Arial" panose="020B0604020202020204" pitchFamily="34" charset="0"/>
              </a:rPr>
              <a:t>Reanalysis</a:t>
            </a:r>
            <a:r>
              <a:rPr lang="en-US" sz="2500" dirty="0">
                <a:solidFill>
                  <a:schemeClr val="accent2">
                    <a:lumMod val="75000"/>
                  </a:schemeClr>
                </a:solidFill>
                <a:latin typeface="Arial" panose="020B0604020202020204" pitchFamily="34" charset="0"/>
                <a:cs typeface="Arial" panose="020B0604020202020204" pitchFamily="34" charset="0"/>
              </a:rPr>
              <a:t> </a:t>
            </a:r>
            <a:r>
              <a:rPr lang="en-US" sz="2500" cap="none" dirty="0">
                <a:solidFill>
                  <a:schemeClr val="accent2">
                    <a:lumMod val="75000"/>
                  </a:schemeClr>
                </a:solidFill>
                <a:latin typeface="Arial" panose="020B0604020202020204" pitchFamily="34" charset="0"/>
                <a:cs typeface="Arial" panose="020B0604020202020204" pitchFamily="34" charset="0"/>
              </a:rPr>
              <a:t>and</a:t>
            </a:r>
            <a:r>
              <a:rPr lang="en-US" sz="2500" dirty="0">
                <a:solidFill>
                  <a:schemeClr val="accent2">
                    <a:lumMod val="75000"/>
                  </a:schemeClr>
                </a:solidFill>
                <a:latin typeface="Arial" panose="020B0604020202020204" pitchFamily="34" charset="0"/>
                <a:cs typeface="Arial" panose="020B0604020202020204" pitchFamily="34" charset="0"/>
              </a:rPr>
              <a:t> </a:t>
            </a:r>
            <a:r>
              <a:rPr lang="en-US" sz="2500" cap="none" dirty="0">
                <a:solidFill>
                  <a:schemeClr val="accent2">
                    <a:lumMod val="75000"/>
                  </a:schemeClr>
                </a:solidFill>
                <a:latin typeface="Arial" panose="020B0604020202020204" pitchFamily="34" charset="0"/>
                <a:cs typeface="Arial" panose="020B0604020202020204" pitchFamily="34" charset="0"/>
              </a:rPr>
              <a:t>Forecast</a:t>
            </a:r>
            <a:r>
              <a:rPr lang="en-US" sz="2500" dirty="0">
                <a:solidFill>
                  <a:schemeClr val="accent2">
                    <a:lumMod val="75000"/>
                  </a:schemeClr>
                </a:solidFill>
                <a:latin typeface="Arial" panose="020B0604020202020204" pitchFamily="34" charset="0"/>
                <a:cs typeface="Arial" panose="020B0604020202020204" pitchFamily="34" charset="0"/>
              </a:rPr>
              <a:t> </a:t>
            </a:r>
          </a:p>
        </p:txBody>
      </p:sp>
      <p:sp>
        <p:nvSpPr>
          <p:cNvPr id="3" name="Subtitle 2"/>
          <p:cNvSpPr>
            <a:spLocks noGrp="1"/>
          </p:cNvSpPr>
          <p:nvPr>
            <p:ph type="subTitle" idx="1"/>
          </p:nvPr>
        </p:nvSpPr>
        <p:spPr>
          <a:xfrm>
            <a:off x="2513223" y="4580891"/>
            <a:ext cx="7559386" cy="1307253"/>
          </a:xfrm>
        </p:spPr>
        <p:txBody>
          <a:bodyPr>
            <a:normAutofit lnSpcReduction="10000"/>
          </a:bodyPr>
          <a:lstStyle/>
          <a:p>
            <a:pPr rtl="1"/>
            <a:endParaRPr lang="en-US" dirty="0"/>
          </a:p>
          <a:p>
            <a:pPr rtl="1"/>
            <a:r>
              <a:rPr lang="en-US" sz="2400" b="1" dirty="0"/>
              <a:t>Dr. Zeinab Salah Mahmoud</a:t>
            </a:r>
            <a:endParaRPr lang="ar-EG" sz="2400" b="1" dirty="0"/>
          </a:p>
          <a:p>
            <a:pPr rtl="1"/>
            <a:r>
              <a:rPr lang="en-US" b="1" dirty="0"/>
              <a:t>Egyptian Meteorological Authority</a:t>
            </a:r>
          </a:p>
        </p:txBody>
      </p:sp>
      <p:pic>
        <p:nvPicPr>
          <p:cNvPr id="4" name="Picture 4">
            <a:extLst>
              <a:ext uri="{FF2B5EF4-FFF2-40B4-BE49-F238E27FC236}">
                <a16:creationId xmlns:a16="http://schemas.microsoft.com/office/drawing/2014/main" id="{A862320F-8D16-EBA7-F379-24DC177D138A}"/>
              </a:ext>
            </a:extLst>
          </p:cNvPr>
          <p:cNvPicPr/>
          <p:nvPr/>
        </p:nvPicPr>
        <p:blipFill>
          <a:blip r:embed="rId2"/>
          <a:stretch/>
        </p:blipFill>
        <p:spPr>
          <a:xfrm>
            <a:off x="5286360" y="186231"/>
            <a:ext cx="1619280" cy="1489680"/>
          </a:xfrm>
          <a:prstGeom prst="rect">
            <a:avLst/>
          </a:prstGeom>
          <a:ln w="0">
            <a:noFill/>
          </a:ln>
        </p:spPr>
      </p:pic>
    </p:spTree>
    <p:extLst>
      <p:ext uri="{BB962C8B-B14F-4D97-AF65-F5344CB8AC3E}">
        <p14:creationId xmlns:p14="http://schemas.microsoft.com/office/powerpoint/2010/main" val="1027248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899D9-C5AF-9554-9CA3-F5EFC9DF5EF2}"/>
              </a:ext>
            </a:extLst>
          </p:cNvPr>
          <p:cNvSpPr>
            <a:spLocks noGrp="1"/>
          </p:cNvSpPr>
          <p:nvPr>
            <p:ph type="title"/>
          </p:nvPr>
        </p:nvSpPr>
        <p:spPr>
          <a:xfrm>
            <a:off x="1143000" y="426719"/>
            <a:ext cx="9875520" cy="712763"/>
          </a:xfrm>
        </p:spPr>
        <p:txBody>
          <a:bodyPr/>
          <a:lstStyle/>
          <a:p>
            <a:r>
              <a:rPr lang="en-US" sz="3600" b="1" dirty="0">
                <a:solidFill>
                  <a:srgbClr val="C00000"/>
                </a:solidFill>
              </a:rPr>
              <a:t>EUMETSAT View</a:t>
            </a:r>
          </a:p>
        </p:txBody>
      </p:sp>
      <p:sp>
        <p:nvSpPr>
          <p:cNvPr id="3" name="Content Placeholder 2">
            <a:extLst>
              <a:ext uri="{FF2B5EF4-FFF2-40B4-BE49-F238E27FC236}">
                <a16:creationId xmlns:a16="http://schemas.microsoft.com/office/drawing/2014/main" id="{B17C5697-AAD3-4BC2-E7E5-03AA3FF72048}"/>
              </a:ext>
            </a:extLst>
          </p:cNvPr>
          <p:cNvSpPr>
            <a:spLocks noGrp="1"/>
          </p:cNvSpPr>
          <p:nvPr>
            <p:ph idx="1"/>
          </p:nvPr>
        </p:nvSpPr>
        <p:spPr>
          <a:xfrm>
            <a:off x="636561" y="6165171"/>
            <a:ext cx="6608301" cy="404442"/>
          </a:xfrm>
        </p:spPr>
        <p:txBody>
          <a:bodyPr>
            <a:normAutofit/>
          </a:bodyPr>
          <a:lstStyle/>
          <a:p>
            <a:pPr marL="45720" indent="0">
              <a:buNone/>
            </a:pPr>
            <a:r>
              <a:rPr lang="en-US" b="1" dirty="0">
                <a:solidFill>
                  <a:srgbClr val="0070C0"/>
                </a:solidFill>
                <a:hlinkClick r:id="rId2">
                  <a:extLst>
                    <a:ext uri="{A12FA001-AC4F-418D-AE19-62706E023703}">
                      <ahyp:hlinkClr xmlns:ahyp="http://schemas.microsoft.com/office/drawing/2018/hyperlinkcolor" val="tx"/>
                    </a:ext>
                  </a:extLst>
                </a:hlinkClick>
              </a:rPr>
              <a:t>https://view.eumetsat.int/productviewer?v=default</a:t>
            </a:r>
            <a:endParaRPr lang="en-US" b="1" dirty="0">
              <a:solidFill>
                <a:srgbClr val="0070C0"/>
              </a:solidFill>
            </a:endParaRPr>
          </a:p>
        </p:txBody>
      </p:sp>
      <p:pic>
        <p:nvPicPr>
          <p:cNvPr id="5" name="Picture 4">
            <a:extLst>
              <a:ext uri="{FF2B5EF4-FFF2-40B4-BE49-F238E27FC236}">
                <a16:creationId xmlns:a16="http://schemas.microsoft.com/office/drawing/2014/main" id="{E416DDAC-2244-D647-507A-0451D630BCC3}"/>
              </a:ext>
            </a:extLst>
          </p:cNvPr>
          <p:cNvPicPr>
            <a:picLocks noChangeAspect="1"/>
          </p:cNvPicPr>
          <p:nvPr/>
        </p:nvPicPr>
        <p:blipFill>
          <a:blip r:embed="rId3"/>
          <a:stretch>
            <a:fillRect/>
          </a:stretch>
        </p:blipFill>
        <p:spPr>
          <a:xfrm>
            <a:off x="558201" y="2213482"/>
            <a:ext cx="8420955" cy="3737147"/>
          </a:xfrm>
          <a:prstGeom prst="rect">
            <a:avLst/>
          </a:prstGeom>
        </p:spPr>
      </p:pic>
      <p:sp>
        <p:nvSpPr>
          <p:cNvPr id="7" name="TextBox 6">
            <a:extLst>
              <a:ext uri="{FF2B5EF4-FFF2-40B4-BE49-F238E27FC236}">
                <a16:creationId xmlns:a16="http://schemas.microsoft.com/office/drawing/2014/main" id="{E0B26948-D9A0-2F4E-0125-6890D0A94D21}"/>
              </a:ext>
            </a:extLst>
          </p:cNvPr>
          <p:cNvSpPr txBox="1"/>
          <p:nvPr/>
        </p:nvSpPr>
        <p:spPr>
          <a:xfrm>
            <a:off x="333119" y="1069145"/>
            <a:ext cx="11610352" cy="923330"/>
          </a:xfrm>
          <a:prstGeom prst="rect">
            <a:avLst/>
          </a:prstGeom>
          <a:noFill/>
        </p:spPr>
        <p:txBody>
          <a:bodyPr wrap="square">
            <a:spAutoFit/>
          </a:bodyPr>
          <a:lstStyle/>
          <a:p>
            <a:pPr fontAlgn="ctr">
              <a:spcAft>
                <a:spcPts val="1500"/>
              </a:spcAft>
            </a:pPr>
            <a:r>
              <a:rPr lang="en-US" b="0" i="0" dirty="0" err="1">
                <a:effectLst/>
                <a:latin typeface="Arial" panose="020B0604020202020204" pitchFamily="34" charset="0"/>
                <a:cs typeface="Arial" panose="020B0604020202020204" pitchFamily="34" charset="0"/>
              </a:rPr>
              <a:t>EUMETView</a:t>
            </a:r>
            <a:r>
              <a:rPr lang="en-US" b="0" i="0" dirty="0">
                <a:effectLst/>
                <a:latin typeface="Arial" panose="020B0604020202020204" pitchFamily="34" charset="0"/>
                <a:cs typeface="Arial" panose="020B0604020202020204" pitchFamily="34" charset="0"/>
              </a:rPr>
              <a:t> is a web-based service provided by </a:t>
            </a:r>
            <a:r>
              <a:rPr lang="en-US" dirty="0">
                <a:latin typeface="Arial" panose="020B0604020202020204" pitchFamily="34" charset="0"/>
                <a:cs typeface="Arial" panose="020B0604020202020204" pitchFamily="34" charset="0"/>
              </a:rPr>
              <a:t>the European Organization for the Exploitation of Meteorological Satellites (</a:t>
            </a:r>
            <a:r>
              <a:rPr lang="en-US" b="0" i="0" dirty="0">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EUMETSAT</a:t>
            </a:r>
            <a:r>
              <a:rPr lang="en-US" b="0" i="0" dirty="0">
                <a:effectLst/>
                <a:latin typeface="Arial" panose="020B0604020202020204" pitchFamily="34" charset="0"/>
                <a:cs typeface="Arial" panose="020B0604020202020204" pitchFamily="34" charset="0"/>
              </a:rPr>
              <a:t>) that allows users to visualize and interact with satellite imagery and products. It provides a user-friendly interface for browsing, visualizing, animating, and mapping EUMETSAT data</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08170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F6B6-46D6-D5F3-9A8C-488FA6C040A8}"/>
              </a:ext>
            </a:extLst>
          </p:cNvPr>
          <p:cNvSpPr>
            <a:spLocks noGrp="1"/>
          </p:cNvSpPr>
          <p:nvPr>
            <p:ph type="title"/>
          </p:nvPr>
        </p:nvSpPr>
        <p:spPr>
          <a:xfrm>
            <a:off x="1143000" y="609600"/>
            <a:ext cx="9875520" cy="754966"/>
          </a:xfrm>
        </p:spPr>
        <p:txBody>
          <a:bodyPr>
            <a:normAutofit/>
          </a:bodyPr>
          <a:lstStyle/>
          <a:p>
            <a:r>
              <a:rPr lang="en-US" sz="3600" b="1" dirty="0">
                <a:solidFill>
                  <a:srgbClr val="C00000"/>
                </a:solidFill>
              </a:rPr>
              <a:t>Dust storm detection using EUMETSAT View</a:t>
            </a:r>
          </a:p>
        </p:txBody>
      </p:sp>
      <p:pic>
        <p:nvPicPr>
          <p:cNvPr id="5" name="Picture 4">
            <a:extLst>
              <a:ext uri="{FF2B5EF4-FFF2-40B4-BE49-F238E27FC236}">
                <a16:creationId xmlns:a16="http://schemas.microsoft.com/office/drawing/2014/main" id="{1BD44092-4C20-3069-66ED-7E0ACD478353}"/>
              </a:ext>
            </a:extLst>
          </p:cNvPr>
          <p:cNvPicPr>
            <a:picLocks noChangeAspect="1"/>
          </p:cNvPicPr>
          <p:nvPr/>
        </p:nvPicPr>
        <p:blipFill>
          <a:blip r:embed="rId2"/>
          <a:stretch>
            <a:fillRect/>
          </a:stretch>
        </p:blipFill>
        <p:spPr>
          <a:xfrm>
            <a:off x="816553" y="1413804"/>
            <a:ext cx="10816115" cy="4834596"/>
          </a:xfrm>
          <a:prstGeom prst="rect">
            <a:avLst/>
          </a:prstGeom>
        </p:spPr>
      </p:pic>
      <p:sp>
        <p:nvSpPr>
          <p:cNvPr id="6" name="Oval 5">
            <a:extLst>
              <a:ext uri="{FF2B5EF4-FFF2-40B4-BE49-F238E27FC236}">
                <a16:creationId xmlns:a16="http://schemas.microsoft.com/office/drawing/2014/main" id="{9847FBC8-D1D2-6AE2-0C6A-BAC90055CE29}"/>
              </a:ext>
            </a:extLst>
          </p:cNvPr>
          <p:cNvSpPr/>
          <p:nvPr/>
        </p:nvSpPr>
        <p:spPr>
          <a:xfrm>
            <a:off x="1143000" y="2897945"/>
            <a:ext cx="2743200" cy="446649"/>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990372C1-F6F1-FD1D-0FF8-8F14DC0C82CA}"/>
              </a:ext>
            </a:extLst>
          </p:cNvPr>
          <p:cNvCxnSpPr/>
          <p:nvPr/>
        </p:nvCxnSpPr>
        <p:spPr>
          <a:xfrm>
            <a:off x="5120640" y="3429000"/>
            <a:ext cx="1392702" cy="104452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52F6CB67-D8E3-9570-47C5-7285C829C629}"/>
              </a:ext>
            </a:extLst>
          </p:cNvPr>
          <p:cNvCxnSpPr/>
          <p:nvPr/>
        </p:nvCxnSpPr>
        <p:spPr>
          <a:xfrm>
            <a:off x="8190287" y="2599006"/>
            <a:ext cx="1392702" cy="104452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2750062C-1352-FF82-7ABD-B8A55771DC6A}"/>
              </a:ext>
            </a:extLst>
          </p:cNvPr>
          <p:cNvSpPr txBox="1"/>
          <p:nvPr/>
        </p:nvSpPr>
        <p:spPr>
          <a:xfrm>
            <a:off x="6338941" y="4338098"/>
            <a:ext cx="675249" cy="369332"/>
          </a:xfrm>
          <a:prstGeom prst="rect">
            <a:avLst/>
          </a:prstGeom>
          <a:noFill/>
        </p:spPr>
        <p:txBody>
          <a:bodyPr wrap="square" rtlCol="0">
            <a:spAutoFit/>
          </a:bodyPr>
          <a:lstStyle/>
          <a:p>
            <a:r>
              <a:rPr lang="en-US" b="1" dirty="0">
                <a:solidFill>
                  <a:schemeClr val="bg1"/>
                </a:solidFill>
              </a:rPr>
              <a:t>dust</a:t>
            </a:r>
          </a:p>
        </p:txBody>
      </p:sp>
      <p:sp>
        <p:nvSpPr>
          <p:cNvPr id="11" name="TextBox 10">
            <a:extLst>
              <a:ext uri="{FF2B5EF4-FFF2-40B4-BE49-F238E27FC236}">
                <a16:creationId xmlns:a16="http://schemas.microsoft.com/office/drawing/2014/main" id="{E0365E11-8698-89DB-EA49-A787EC1CBC00}"/>
              </a:ext>
            </a:extLst>
          </p:cNvPr>
          <p:cNvSpPr txBox="1"/>
          <p:nvPr/>
        </p:nvSpPr>
        <p:spPr>
          <a:xfrm>
            <a:off x="9361151" y="3274200"/>
            <a:ext cx="675249" cy="369332"/>
          </a:xfrm>
          <a:prstGeom prst="rect">
            <a:avLst/>
          </a:prstGeom>
          <a:noFill/>
        </p:spPr>
        <p:txBody>
          <a:bodyPr wrap="square" rtlCol="0">
            <a:spAutoFit/>
          </a:bodyPr>
          <a:lstStyle/>
          <a:p>
            <a:r>
              <a:rPr lang="en-US" b="1" dirty="0">
                <a:solidFill>
                  <a:schemeClr val="bg1"/>
                </a:solidFill>
              </a:rPr>
              <a:t>dust</a:t>
            </a:r>
          </a:p>
        </p:txBody>
      </p:sp>
      <p:sp>
        <p:nvSpPr>
          <p:cNvPr id="12" name="TextBox 11">
            <a:extLst>
              <a:ext uri="{FF2B5EF4-FFF2-40B4-BE49-F238E27FC236}">
                <a16:creationId xmlns:a16="http://schemas.microsoft.com/office/drawing/2014/main" id="{243CB392-61B3-FAF9-3CB0-05D54EECF4CD}"/>
              </a:ext>
            </a:extLst>
          </p:cNvPr>
          <p:cNvSpPr txBox="1"/>
          <p:nvPr/>
        </p:nvSpPr>
        <p:spPr>
          <a:xfrm>
            <a:off x="6131652" y="3195096"/>
            <a:ext cx="882538" cy="369332"/>
          </a:xfrm>
          <a:prstGeom prst="rect">
            <a:avLst/>
          </a:prstGeom>
          <a:noFill/>
        </p:spPr>
        <p:txBody>
          <a:bodyPr wrap="square" rtlCol="0">
            <a:spAutoFit/>
          </a:bodyPr>
          <a:lstStyle/>
          <a:p>
            <a:r>
              <a:rPr lang="en-US" dirty="0">
                <a:solidFill>
                  <a:schemeClr val="bg1"/>
                </a:solidFill>
              </a:rPr>
              <a:t>clouds</a:t>
            </a:r>
          </a:p>
        </p:txBody>
      </p:sp>
    </p:spTree>
    <p:extLst>
      <p:ext uri="{BB962C8B-B14F-4D97-AF65-F5344CB8AC3E}">
        <p14:creationId xmlns:p14="http://schemas.microsoft.com/office/powerpoint/2010/main" val="1425577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8DC2B5-FE70-E0FF-04E8-65284AAB793E}"/>
              </a:ext>
            </a:extLst>
          </p:cNvPr>
          <p:cNvSpPr txBox="1"/>
          <p:nvPr/>
        </p:nvSpPr>
        <p:spPr>
          <a:xfrm>
            <a:off x="497058" y="427278"/>
            <a:ext cx="11197883" cy="590931"/>
          </a:xfrm>
          <a:prstGeom prst="rect">
            <a:avLst/>
          </a:prstGeom>
          <a:noFill/>
        </p:spPr>
        <p:txBody>
          <a:bodyPr wrap="square">
            <a:spAutoFit/>
          </a:bodyPr>
          <a:lstStyle/>
          <a:p>
            <a:pPr>
              <a:lnSpc>
                <a:spcPct val="90000"/>
              </a:lnSpc>
              <a:spcBef>
                <a:spcPct val="0"/>
              </a:spcBef>
            </a:pPr>
            <a:r>
              <a:rPr lang="en-US" sz="3600" b="1" dirty="0">
                <a:solidFill>
                  <a:srgbClr val="C00000"/>
                </a:solidFill>
                <a:latin typeface="+mj-lt"/>
                <a:ea typeface="+mj-ea"/>
                <a:cs typeface="+mj-cs"/>
              </a:rPr>
              <a:t>Volcanic Ash detection using EUMETSAT View</a:t>
            </a:r>
          </a:p>
        </p:txBody>
      </p:sp>
      <p:pic>
        <p:nvPicPr>
          <p:cNvPr id="8" name="Eumetsat_View_2025-06-02_00_00-2025-06-03_00_00">
            <a:hlinkClick r:id="" action="ppaction://media"/>
            <a:extLst>
              <a:ext uri="{FF2B5EF4-FFF2-40B4-BE49-F238E27FC236}">
                <a16:creationId xmlns:a16="http://schemas.microsoft.com/office/drawing/2014/main" id="{49A46FBB-4130-808D-C15E-7BB8E7D0BD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4227" y="1345355"/>
            <a:ext cx="9369084" cy="4167290"/>
          </a:xfrm>
          <a:prstGeom prst="rect">
            <a:avLst/>
          </a:prstGeom>
        </p:spPr>
      </p:pic>
      <p:cxnSp>
        <p:nvCxnSpPr>
          <p:cNvPr id="11" name="Straight Arrow Connector 10">
            <a:extLst>
              <a:ext uri="{FF2B5EF4-FFF2-40B4-BE49-F238E27FC236}">
                <a16:creationId xmlns:a16="http://schemas.microsoft.com/office/drawing/2014/main" id="{FF6A9E2E-B158-6AB9-0552-B9D479721E82}"/>
              </a:ext>
            </a:extLst>
          </p:cNvPr>
          <p:cNvCxnSpPr>
            <a:cxnSpLocks/>
          </p:cNvCxnSpPr>
          <p:nvPr/>
        </p:nvCxnSpPr>
        <p:spPr>
          <a:xfrm>
            <a:off x="6217920" y="2293034"/>
            <a:ext cx="534572" cy="633046"/>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96E09305-79C4-AB3C-9F35-268DE28CF199}"/>
              </a:ext>
            </a:extLst>
          </p:cNvPr>
          <p:cNvSpPr/>
          <p:nvPr/>
        </p:nvSpPr>
        <p:spPr>
          <a:xfrm>
            <a:off x="9453488" y="5289454"/>
            <a:ext cx="1336431" cy="2794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46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A83590-16E7-FDCF-E4F0-B8D965CA6ED6}"/>
              </a:ext>
            </a:extLst>
          </p:cNvPr>
          <p:cNvSpPr txBox="1"/>
          <p:nvPr/>
        </p:nvSpPr>
        <p:spPr>
          <a:xfrm>
            <a:off x="419685" y="6168683"/>
            <a:ext cx="11352629" cy="646331"/>
          </a:xfrm>
          <a:prstGeom prst="rect">
            <a:avLst/>
          </a:prstGeom>
          <a:noFill/>
        </p:spPr>
        <p:txBody>
          <a:bodyPr wrap="square">
            <a:spAutoFit/>
          </a:bodyPr>
          <a:lstStyle/>
          <a:p>
            <a:r>
              <a:rPr lang="en-US" b="1" dirty="0">
                <a:solidFill>
                  <a:srgbClr val="0070C0"/>
                </a:solidFill>
                <a:hlinkClick r:id="rId2">
                  <a:extLst>
                    <a:ext uri="{A12FA001-AC4F-418D-AE19-62706E023703}">
                      <ahyp:hlinkClr xmlns:ahyp="http://schemas.microsoft.com/office/drawing/2018/hyperlinkcolor" val="tx"/>
                    </a:ext>
                  </a:extLst>
                </a:hlinkClick>
              </a:rPr>
              <a:t>https://ads.atmosphere.copernicus.eu/datasets/cams-global-reanalysis-eac4?tab=download</a:t>
            </a:r>
            <a:endParaRPr lang="en-US" b="1" dirty="0">
              <a:solidFill>
                <a:srgbClr val="0070C0"/>
              </a:solidFill>
            </a:endParaRPr>
          </a:p>
          <a:p>
            <a:endParaRPr lang="en-US" b="1" dirty="0">
              <a:solidFill>
                <a:srgbClr val="0070C0"/>
              </a:solidFill>
            </a:endParaRPr>
          </a:p>
        </p:txBody>
      </p:sp>
      <p:sp>
        <p:nvSpPr>
          <p:cNvPr id="7" name="TextBox 6">
            <a:extLst>
              <a:ext uri="{FF2B5EF4-FFF2-40B4-BE49-F238E27FC236}">
                <a16:creationId xmlns:a16="http://schemas.microsoft.com/office/drawing/2014/main" id="{54E905A0-2591-E611-0BED-DB6A1CB4F14C}"/>
              </a:ext>
            </a:extLst>
          </p:cNvPr>
          <p:cNvSpPr txBox="1"/>
          <p:nvPr/>
        </p:nvSpPr>
        <p:spPr>
          <a:xfrm>
            <a:off x="1519310" y="281743"/>
            <a:ext cx="7146387" cy="646331"/>
          </a:xfrm>
          <a:prstGeom prst="rect">
            <a:avLst/>
          </a:prstGeom>
          <a:noFill/>
        </p:spPr>
        <p:txBody>
          <a:bodyPr wrap="square">
            <a:spAutoFit/>
          </a:bodyPr>
          <a:lstStyle/>
          <a:p>
            <a:pPr algn="l">
              <a:buNone/>
            </a:pPr>
            <a:r>
              <a:rPr lang="en-US" sz="3600" b="1" dirty="0">
                <a:solidFill>
                  <a:srgbClr val="C00000"/>
                </a:solidFill>
                <a:latin typeface="+mj-lt"/>
                <a:ea typeface="+mj-ea"/>
                <a:cs typeface="+mj-cs"/>
              </a:rPr>
              <a:t>CAMS Global Reanalysis (EAC4)</a:t>
            </a:r>
          </a:p>
        </p:txBody>
      </p:sp>
      <p:pic>
        <p:nvPicPr>
          <p:cNvPr id="9" name="Picture 8">
            <a:extLst>
              <a:ext uri="{FF2B5EF4-FFF2-40B4-BE49-F238E27FC236}">
                <a16:creationId xmlns:a16="http://schemas.microsoft.com/office/drawing/2014/main" id="{47A829D7-113E-359A-827C-69D440CE424F}"/>
              </a:ext>
            </a:extLst>
          </p:cNvPr>
          <p:cNvPicPr>
            <a:picLocks noChangeAspect="1"/>
          </p:cNvPicPr>
          <p:nvPr/>
        </p:nvPicPr>
        <p:blipFill>
          <a:blip r:embed="rId3"/>
          <a:stretch>
            <a:fillRect/>
          </a:stretch>
        </p:blipFill>
        <p:spPr>
          <a:xfrm>
            <a:off x="398583" y="3372639"/>
            <a:ext cx="5437164" cy="2407480"/>
          </a:xfrm>
          <a:prstGeom prst="rect">
            <a:avLst/>
          </a:prstGeom>
        </p:spPr>
      </p:pic>
      <p:pic>
        <p:nvPicPr>
          <p:cNvPr id="11" name="Picture 10">
            <a:extLst>
              <a:ext uri="{FF2B5EF4-FFF2-40B4-BE49-F238E27FC236}">
                <a16:creationId xmlns:a16="http://schemas.microsoft.com/office/drawing/2014/main" id="{9D86AAE4-17E4-91EA-C64A-AA3996A0DB29}"/>
              </a:ext>
            </a:extLst>
          </p:cNvPr>
          <p:cNvPicPr>
            <a:picLocks noChangeAspect="1"/>
          </p:cNvPicPr>
          <p:nvPr/>
        </p:nvPicPr>
        <p:blipFill>
          <a:blip r:embed="rId4"/>
          <a:stretch>
            <a:fillRect/>
          </a:stretch>
        </p:blipFill>
        <p:spPr>
          <a:xfrm>
            <a:off x="6095999" y="3344596"/>
            <a:ext cx="5437164" cy="2435524"/>
          </a:xfrm>
          <a:prstGeom prst="rect">
            <a:avLst/>
          </a:prstGeom>
        </p:spPr>
      </p:pic>
      <p:sp>
        <p:nvSpPr>
          <p:cNvPr id="13" name="TextBox 12">
            <a:extLst>
              <a:ext uri="{FF2B5EF4-FFF2-40B4-BE49-F238E27FC236}">
                <a16:creationId xmlns:a16="http://schemas.microsoft.com/office/drawing/2014/main" id="{D5FB629F-BD5D-FE01-3D78-CF562C61D8F6}"/>
              </a:ext>
            </a:extLst>
          </p:cNvPr>
          <p:cNvSpPr txBox="1"/>
          <p:nvPr/>
        </p:nvSpPr>
        <p:spPr>
          <a:xfrm>
            <a:off x="215704" y="1101554"/>
            <a:ext cx="11760590" cy="1785104"/>
          </a:xfrm>
          <a:prstGeom prst="rect">
            <a:avLst/>
          </a:prstGeom>
          <a:noFill/>
        </p:spPr>
        <p:txBody>
          <a:bodyPr wrap="square">
            <a:spAutoFit/>
          </a:bodyPr>
          <a:lstStyle/>
          <a:p>
            <a:pPr marL="342900" indent="-342900">
              <a:buFont typeface="Arial" panose="020B0604020202020204" pitchFamily="34" charset="0"/>
              <a:buChar char="•"/>
            </a:pPr>
            <a:r>
              <a:rPr lang="en-US" sz="2200" b="0" i="0" dirty="0">
                <a:solidFill>
                  <a:srgbClr val="000000"/>
                </a:solidFill>
                <a:effectLst/>
                <a:latin typeface="__Lato_9ba917"/>
              </a:rPr>
              <a:t>EAC4 (ECMWF Atmospheric Composition Reanalysis 4) is the fourth generation ECMWF global reanalysis of atmospheric composition. </a:t>
            </a:r>
          </a:p>
          <a:p>
            <a:pPr marL="342900" indent="-342900">
              <a:buFont typeface="Arial" panose="020B0604020202020204" pitchFamily="34" charset="0"/>
              <a:buChar char="•"/>
            </a:pPr>
            <a:r>
              <a:rPr lang="en-US" sz="2200" b="0" i="0" dirty="0">
                <a:solidFill>
                  <a:srgbClr val="000000"/>
                </a:solidFill>
                <a:effectLst/>
                <a:latin typeface="__Lato_9ba917"/>
              </a:rPr>
              <a:t>Reanalysis combines model data with observations from across the world into a globally complete and consistent dataset using a model of the atmosphere based on the laws of physics and chemistry.</a:t>
            </a:r>
          </a:p>
        </p:txBody>
      </p:sp>
    </p:spTree>
    <p:extLst>
      <p:ext uri="{BB962C8B-B14F-4D97-AF65-F5344CB8AC3E}">
        <p14:creationId xmlns:p14="http://schemas.microsoft.com/office/powerpoint/2010/main" val="3387501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4E42C9-724E-FBCD-F5AA-04BE5D88DE4F}"/>
              </a:ext>
            </a:extLst>
          </p:cNvPr>
          <p:cNvSpPr txBox="1"/>
          <p:nvPr/>
        </p:nvSpPr>
        <p:spPr>
          <a:xfrm>
            <a:off x="1769011" y="417565"/>
            <a:ext cx="8880231" cy="646331"/>
          </a:xfrm>
          <a:prstGeom prst="rect">
            <a:avLst/>
          </a:prstGeom>
          <a:noFill/>
        </p:spPr>
        <p:txBody>
          <a:bodyPr wrap="square">
            <a:spAutoFit/>
          </a:bodyPr>
          <a:lstStyle/>
          <a:p>
            <a:pPr>
              <a:spcBef>
                <a:spcPts val="2400"/>
              </a:spcBef>
            </a:pPr>
            <a:r>
              <a:rPr lang="en-US" sz="3600" b="1" dirty="0">
                <a:solidFill>
                  <a:srgbClr val="C00000"/>
                </a:solidFill>
                <a:latin typeface="+mj-lt"/>
                <a:ea typeface="+mj-ea"/>
                <a:cs typeface="+mj-cs"/>
              </a:rPr>
              <a:t>CAMS Global and Regional Forecasts</a:t>
            </a:r>
          </a:p>
        </p:txBody>
      </p:sp>
      <p:sp>
        <p:nvSpPr>
          <p:cNvPr id="7" name="TextBox 6">
            <a:extLst>
              <a:ext uri="{FF2B5EF4-FFF2-40B4-BE49-F238E27FC236}">
                <a16:creationId xmlns:a16="http://schemas.microsoft.com/office/drawing/2014/main" id="{98102A2B-F14E-7E6C-34C3-31DC60B5294E}"/>
              </a:ext>
            </a:extLst>
          </p:cNvPr>
          <p:cNvSpPr txBox="1"/>
          <p:nvPr/>
        </p:nvSpPr>
        <p:spPr>
          <a:xfrm>
            <a:off x="330544" y="6071103"/>
            <a:ext cx="6970142" cy="369332"/>
          </a:xfrm>
          <a:prstGeom prst="rect">
            <a:avLst/>
          </a:prstGeom>
          <a:noFill/>
        </p:spPr>
        <p:txBody>
          <a:bodyPr wrap="square">
            <a:spAutoFit/>
          </a:bodyPr>
          <a:lstStyle/>
          <a:p>
            <a:r>
              <a:rPr lang="en-US" b="1" dirty="0">
                <a:solidFill>
                  <a:srgbClr val="0070C0"/>
                </a:solidFill>
                <a:hlinkClick r:id="rId2">
                  <a:extLst>
                    <a:ext uri="{A12FA001-AC4F-418D-AE19-62706E023703}">
                      <ahyp:hlinkClr xmlns:ahyp="http://schemas.microsoft.com/office/drawing/2018/hyperlinkcolor" val="tx"/>
                    </a:ext>
                  </a:extLst>
                </a:hlinkClick>
              </a:rPr>
              <a:t>https://atmosphere.copernicus.eu/charts/packages/cams/</a:t>
            </a:r>
            <a:endParaRPr lang="en-US" b="1" dirty="0">
              <a:solidFill>
                <a:srgbClr val="0070C0"/>
              </a:solidFill>
            </a:endParaRPr>
          </a:p>
        </p:txBody>
      </p:sp>
      <p:pic>
        <p:nvPicPr>
          <p:cNvPr id="11" name="Picture 10">
            <a:extLst>
              <a:ext uri="{FF2B5EF4-FFF2-40B4-BE49-F238E27FC236}">
                <a16:creationId xmlns:a16="http://schemas.microsoft.com/office/drawing/2014/main" id="{590665D0-CC86-1901-4C2C-5651D555CEE4}"/>
              </a:ext>
            </a:extLst>
          </p:cNvPr>
          <p:cNvPicPr>
            <a:picLocks noChangeAspect="1"/>
          </p:cNvPicPr>
          <p:nvPr/>
        </p:nvPicPr>
        <p:blipFill>
          <a:blip r:embed="rId3"/>
          <a:stretch>
            <a:fillRect/>
          </a:stretch>
        </p:blipFill>
        <p:spPr>
          <a:xfrm>
            <a:off x="330544" y="947032"/>
            <a:ext cx="7977344" cy="3508854"/>
          </a:xfrm>
          <a:prstGeom prst="rect">
            <a:avLst/>
          </a:prstGeom>
        </p:spPr>
      </p:pic>
      <p:pic>
        <p:nvPicPr>
          <p:cNvPr id="9" name="Picture 8">
            <a:extLst>
              <a:ext uri="{FF2B5EF4-FFF2-40B4-BE49-F238E27FC236}">
                <a16:creationId xmlns:a16="http://schemas.microsoft.com/office/drawing/2014/main" id="{8D59522A-0257-D36D-7E6F-8D58E602AE50}"/>
              </a:ext>
            </a:extLst>
          </p:cNvPr>
          <p:cNvPicPr>
            <a:picLocks noChangeAspect="1"/>
          </p:cNvPicPr>
          <p:nvPr/>
        </p:nvPicPr>
        <p:blipFill>
          <a:blip r:embed="rId4"/>
          <a:stretch>
            <a:fillRect/>
          </a:stretch>
        </p:blipFill>
        <p:spPr>
          <a:xfrm>
            <a:off x="6371772" y="3946997"/>
            <a:ext cx="5489684" cy="2493438"/>
          </a:xfrm>
          <a:prstGeom prst="rect">
            <a:avLst/>
          </a:prstGeom>
        </p:spPr>
      </p:pic>
    </p:spTree>
    <p:extLst>
      <p:ext uri="{BB962C8B-B14F-4D97-AF65-F5344CB8AC3E}">
        <p14:creationId xmlns:p14="http://schemas.microsoft.com/office/powerpoint/2010/main" val="3168390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23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5914D-4018-B7BC-0A29-892EC75A9731}"/>
              </a:ext>
            </a:extLst>
          </p:cNvPr>
          <p:cNvSpPr>
            <a:spLocks noGrp="1"/>
          </p:cNvSpPr>
          <p:nvPr>
            <p:ph type="title"/>
          </p:nvPr>
        </p:nvSpPr>
        <p:spPr>
          <a:xfrm>
            <a:off x="1143000" y="384516"/>
            <a:ext cx="9875520" cy="673517"/>
          </a:xfrm>
        </p:spPr>
        <p:txBody>
          <a:bodyPr>
            <a:normAutofit/>
          </a:bodyPr>
          <a:lstStyle/>
          <a:p>
            <a:r>
              <a:rPr lang="en-US" sz="3600" b="1" dirty="0">
                <a:solidFill>
                  <a:srgbClr val="C00000"/>
                </a:solidFill>
              </a:rPr>
              <a:t>AERONET (</a:t>
            </a:r>
            <a:r>
              <a:rPr lang="en-US" sz="3600" b="1" dirty="0" err="1">
                <a:solidFill>
                  <a:srgbClr val="C00000"/>
                </a:solidFill>
              </a:rPr>
              <a:t>AErosol</a:t>
            </a:r>
            <a:r>
              <a:rPr lang="en-US" sz="3600" b="1" dirty="0">
                <a:solidFill>
                  <a:srgbClr val="C00000"/>
                </a:solidFill>
              </a:rPr>
              <a:t> </a:t>
            </a:r>
            <a:r>
              <a:rPr lang="en-US" sz="3600" b="1" dirty="0" err="1">
                <a:solidFill>
                  <a:srgbClr val="C00000"/>
                </a:solidFill>
              </a:rPr>
              <a:t>RObotic</a:t>
            </a:r>
            <a:r>
              <a:rPr lang="en-US" sz="3600" b="1" dirty="0">
                <a:solidFill>
                  <a:srgbClr val="C00000"/>
                </a:solidFill>
              </a:rPr>
              <a:t> </a:t>
            </a:r>
            <a:r>
              <a:rPr lang="en-US" sz="3600" b="1" dirty="0" err="1">
                <a:solidFill>
                  <a:srgbClr val="C00000"/>
                </a:solidFill>
              </a:rPr>
              <a:t>NETwork</a:t>
            </a:r>
            <a:r>
              <a:rPr lang="en-US" sz="3600" b="1" dirty="0">
                <a:solidFill>
                  <a:srgbClr val="C00000"/>
                </a:solidFill>
              </a:rPr>
              <a:t>)</a:t>
            </a:r>
            <a:endParaRPr lang="en-US" sz="3600" dirty="0">
              <a:solidFill>
                <a:srgbClr val="C00000"/>
              </a:solidFill>
            </a:endParaRPr>
          </a:p>
        </p:txBody>
      </p:sp>
      <p:sp>
        <p:nvSpPr>
          <p:cNvPr id="3" name="Content Placeholder 2">
            <a:extLst>
              <a:ext uri="{FF2B5EF4-FFF2-40B4-BE49-F238E27FC236}">
                <a16:creationId xmlns:a16="http://schemas.microsoft.com/office/drawing/2014/main" id="{1A83E7E2-028A-4E9D-EC27-FE20F85CDF17}"/>
              </a:ext>
            </a:extLst>
          </p:cNvPr>
          <p:cNvSpPr>
            <a:spLocks noGrp="1"/>
          </p:cNvSpPr>
          <p:nvPr>
            <p:ph idx="1"/>
          </p:nvPr>
        </p:nvSpPr>
        <p:spPr>
          <a:xfrm>
            <a:off x="295422" y="1223890"/>
            <a:ext cx="11591778" cy="5249594"/>
          </a:xfrm>
        </p:spPr>
        <p:txBody>
          <a:bodyPr>
            <a:normAutofit/>
          </a:bodyPr>
          <a:lstStyle/>
          <a:p>
            <a:pPr>
              <a:buFont typeface="Wingdings" panose="05000000000000000000" pitchFamily="2" charset="2"/>
              <a:buChar char="§"/>
            </a:pPr>
            <a:r>
              <a:rPr lang="en-US" sz="2000" dirty="0">
                <a:latin typeface="Arial" panose="020B0604020202020204" pitchFamily="34" charset="0"/>
                <a:cs typeface="Arial" panose="020B0604020202020204" pitchFamily="34" charset="0"/>
              </a:rPr>
              <a:t>It is a federation of ground-based remote sensing aerosol networks established by </a:t>
            </a:r>
            <a:r>
              <a:rPr lang="en-US"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NASA</a:t>
            </a:r>
            <a:r>
              <a:rPr lang="en-US" sz="2000" dirty="0">
                <a:latin typeface="Arial" panose="020B0604020202020204" pitchFamily="34" charset="0"/>
                <a:cs typeface="Arial" panose="020B0604020202020204" pitchFamily="34" charset="0"/>
              </a:rPr>
              <a:t> and </a:t>
            </a:r>
            <a:r>
              <a:rPr lang="en-US"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PHOTONS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PHOtométrie</a:t>
            </a:r>
            <a:r>
              <a:rPr lang="en-US" sz="2000" dirty="0">
                <a:latin typeface="Arial" panose="020B0604020202020204" pitchFamily="34" charset="0"/>
                <a:cs typeface="Arial" panose="020B0604020202020204" pitchFamily="34" charset="0"/>
              </a:rPr>
              <a:t> pour le </a:t>
            </a:r>
            <a:r>
              <a:rPr lang="en-US" sz="2000" dirty="0" err="1">
                <a:latin typeface="Arial" panose="020B0604020202020204" pitchFamily="34" charset="0"/>
                <a:cs typeface="Arial" panose="020B0604020202020204" pitchFamily="34" charset="0"/>
              </a:rPr>
              <a:t>Traitement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Opérationnel</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Normalisation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Satellitaire</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Univ. of Lille 1</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CNES</a:t>
            </a:r>
            <a:r>
              <a:rPr lang="en-US" sz="2000" dirty="0">
                <a:latin typeface="Arial" panose="020B0604020202020204" pitchFamily="34" charset="0"/>
                <a:cs typeface="Arial" panose="020B0604020202020204" pitchFamily="34" charset="0"/>
              </a:rPr>
              <a:t>, and </a:t>
            </a:r>
            <a:r>
              <a:rPr lang="en-US" sz="2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CNRS-INSU</a:t>
            </a:r>
            <a:r>
              <a:rPr lang="en-US" sz="2000" dirty="0">
                <a:latin typeface="Arial" panose="020B0604020202020204" pitchFamily="34" charset="0"/>
                <a:cs typeface="Arial" panose="020B0604020202020204" pitchFamily="34" charset="0"/>
              </a:rPr>
              <a:t>) and is greatly expanded by networks, calibration centers, and collaborators.</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For </a:t>
            </a:r>
            <a:r>
              <a:rPr lang="en-US" sz="2000" u="sng" dirty="0">
                <a:solidFill>
                  <a:srgbClr val="FF0000"/>
                </a:solidFill>
                <a:latin typeface="Arial" panose="020B0604020202020204" pitchFamily="34" charset="0"/>
                <a:cs typeface="Arial" panose="020B0604020202020204" pitchFamily="34" charset="0"/>
              </a:rPr>
              <a:t>more than 25 years</a:t>
            </a:r>
            <a:r>
              <a:rPr lang="en-US" sz="2000" dirty="0">
                <a:latin typeface="Arial" panose="020B0604020202020204" pitchFamily="34" charset="0"/>
                <a:cs typeface="Arial" panose="020B0604020202020204" pitchFamily="34" charset="0"/>
              </a:rPr>
              <a:t>, the project has provided long-term, continuous, and readily accessible public domain database of aerosol optical, microphysical and radiative properties for aerosol research and characterization, validation of satellite retrievals, and synergism with other databases. </a:t>
            </a:r>
          </a:p>
          <a:p>
            <a:pPr>
              <a:buFont typeface="Wingdings" panose="05000000000000000000" pitchFamily="2" charset="2"/>
              <a:buChar char="§"/>
            </a:pPr>
            <a:r>
              <a:rPr lang="en-US" sz="2000" dirty="0">
                <a:latin typeface="Arial" panose="020B0604020202020204" pitchFamily="34" charset="0"/>
                <a:cs typeface="Arial" panose="020B0604020202020204" pitchFamily="34" charset="0"/>
              </a:rPr>
              <a:t>AERONET collaboration provides globally distributed observations of spectral aerosol optical Depth (AOD), inversion products, and precipitable water in diverse aerosol regimes. Aerosol optical depth data are computed for </a:t>
            </a:r>
            <a:r>
              <a:rPr lang="en-US" sz="2000" u="sng" dirty="0">
                <a:solidFill>
                  <a:srgbClr val="FF0000"/>
                </a:solidFill>
                <a:latin typeface="Arial" panose="020B0604020202020204" pitchFamily="34" charset="0"/>
                <a:cs typeface="Arial" panose="020B0604020202020204" pitchFamily="34" charset="0"/>
              </a:rPr>
              <a:t>three data quality levels: Level 1.0 (unscreened), Level 1.5 (cloud-screened), and Level 2.0 (cloud screened and quality-assured). </a:t>
            </a:r>
            <a:r>
              <a:rPr lang="en-US" sz="2000" dirty="0">
                <a:latin typeface="Arial" panose="020B0604020202020204" pitchFamily="34" charset="0"/>
                <a:cs typeface="Arial" panose="020B0604020202020204" pitchFamily="34" charset="0"/>
              </a:rPr>
              <a:t>Inversions, precipitable water, and other AOD-dependent products are derived from these levels and may implement additional quality checks.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45DA35-8139-5BD4-6A78-774199178CFC}"/>
              </a:ext>
            </a:extLst>
          </p:cNvPr>
          <p:cNvSpPr txBox="1"/>
          <p:nvPr/>
        </p:nvSpPr>
        <p:spPr>
          <a:xfrm>
            <a:off x="573258" y="5533853"/>
            <a:ext cx="6098344" cy="369332"/>
          </a:xfrm>
          <a:prstGeom prst="rect">
            <a:avLst/>
          </a:prstGeom>
          <a:noFill/>
        </p:spPr>
        <p:txBody>
          <a:bodyPr wrap="square">
            <a:spAutoFit/>
          </a:bodyPr>
          <a:lstStyle/>
          <a:p>
            <a:r>
              <a:rPr lang="en-US" b="1" dirty="0">
                <a:solidFill>
                  <a:srgbClr val="0070C0"/>
                </a:solidFill>
                <a:hlinkClick r:id="rId7">
                  <a:extLst>
                    <a:ext uri="{A12FA001-AC4F-418D-AE19-62706E023703}">
                      <ahyp:hlinkClr xmlns:ahyp="http://schemas.microsoft.com/office/drawing/2018/hyperlinkcolor" val="tx"/>
                    </a:ext>
                  </a:extLst>
                </a:hlinkClick>
              </a:rPr>
              <a:t>https://aeronet.gsfc.nasa.gov/new_web/index.html</a:t>
            </a:r>
            <a:endParaRPr lang="en-US" b="1" dirty="0">
              <a:solidFill>
                <a:srgbClr val="0070C0"/>
              </a:solidFill>
            </a:endParaRPr>
          </a:p>
        </p:txBody>
      </p:sp>
      <p:sp>
        <p:nvSpPr>
          <p:cNvPr id="11" name="TextBox 10">
            <a:extLst>
              <a:ext uri="{FF2B5EF4-FFF2-40B4-BE49-F238E27FC236}">
                <a16:creationId xmlns:a16="http://schemas.microsoft.com/office/drawing/2014/main" id="{8687C90E-A032-585F-6F7D-5ED6A74A7EFC}"/>
              </a:ext>
            </a:extLst>
          </p:cNvPr>
          <p:cNvSpPr txBox="1"/>
          <p:nvPr/>
        </p:nvSpPr>
        <p:spPr>
          <a:xfrm>
            <a:off x="573257" y="6000265"/>
            <a:ext cx="9696157" cy="646331"/>
          </a:xfrm>
          <a:prstGeom prst="rect">
            <a:avLst/>
          </a:prstGeom>
          <a:noFill/>
        </p:spPr>
        <p:txBody>
          <a:bodyPr wrap="square">
            <a:spAutoFit/>
          </a:bodyPr>
          <a:lstStyle/>
          <a:p>
            <a:r>
              <a:rPr lang="en-US" b="1" dirty="0">
                <a:solidFill>
                  <a:srgbClr val="0070C0"/>
                </a:solidFill>
                <a:hlinkClick r:id="rId8">
                  <a:extLst>
                    <a:ext uri="{A12FA001-AC4F-418D-AE19-62706E023703}">
                      <ahyp:hlinkClr xmlns:ahyp="http://schemas.microsoft.com/office/drawing/2018/hyperlinkcolor" val="tx"/>
                    </a:ext>
                  </a:extLst>
                </a:hlinkClick>
              </a:rPr>
              <a:t>https://aeronet.gsfc.nasa.gov/new_web/draw_map_display_aod_v3.html?level=2</a:t>
            </a:r>
            <a:endParaRPr lang="en-US" b="1" dirty="0">
              <a:solidFill>
                <a:srgbClr val="0070C0"/>
              </a:solidFill>
            </a:endParaRPr>
          </a:p>
          <a:p>
            <a:endParaRPr lang="en-US" b="1" dirty="0">
              <a:solidFill>
                <a:srgbClr val="0070C0"/>
              </a:solidFill>
            </a:endParaRPr>
          </a:p>
        </p:txBody>
      </p:sp>
    </p:spTree>
    <p:extLst>
      <p:ext uri="{BB962C8B-B14F-4D97-AF65-F5344CB8AC3E}">
        <p14:creationId xmlns:p14="http://schemas.microsoft.com/office/powerpoint/2010/main" val="3867433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A798-5F92-4E44-7E93-8266959ABA4B}"/>
              </a:ext>
            </a:extLst>
          </p:cNvPr>
          <p:cNvSpPr>
            <a:spLocks noGrp="1"/>
          </p:cNvSpPr>
          <p:nvPr>
            <p:ph type="title"/>
          </p:nvPr>
        </p:nvSpPr>
        <p:spPr>
          <a:xfrm>
            <a:off x="576775" y="398585"/>
            <a:ext cx="6091311" cy="646332"/>
          </a:xfrm>
        </p:spPr>
        <p:txBody>
          <a:bodyPr>
            <a:normAutofit/>
          </a:bodyPr>
          <a:lstStyle/>
          <a:p>
            <a:r>
              <a:rPr lang="en-US" sz="3600" b="1" dirty="0" err="1">
                <a:solidFill>
                  <a:schemeClr val="accent2"/>
                </a:solidFill>
              </a:rPr>
              <a:t>Sunphotometer</a:t>
            </a:r>
            <a:r>
              <a:rPr lang="en-US" sz="3600" b="1" dirty="0">
                <a:solidFill>
                  <a:schemeClr val="accent2"/>
                </a:solidFill>
              </a:rPr>
              <a:t> in Cairo</a:t>
            </a:r>
          </a:p>
        </p:txBody>
      </p:sp>
      <p:sp>
        <p:nvSpPr>
          <p:cNvPr id="5" name="TextBox 4">
            <a:extLst>
              <a:ext uri="{FF2B5EF4-FFF2-40B4-BE49-F238E27FC236}">
                <a16:creationId xmlns:a16="http://schemas.microsoft.com/office/drawing/2014/main" id="{8C550A38-7118-A2B4-C5F3-A258F9478574}"/>
              </a:ext>
            </a:extLst>
          </p:cNvPr>
          <p:cNvSpPr txBox="1"/>
          <p:nvPr/>
        </p:nvSpPr>
        <p:spPr>
          <a:xfrm>
            <a:off x="327075" y="4846719"/>
            <a:ext cx="8004516" cy="369332"/>
          </a:xfrm>
          <a:prstGeom prst="rect">
            <a:avLst/>
          </a:prstGeom>
          <a:noFill/>
        </p:spPr>
        <p:txBody>
          <a:bodyPr wrap="square">
            <a:spAutoFit/>
          </a:bodyPr>
          <a:lstStyle/>
          <a:p>
            <a:r>
              <a:rPr lang="en-US" b="1" dirty="0">
                <a:solidFill>
                  <a:srgbClr val="0070C0"/>
                </a:solidFill>
                <a:hlinkClick r:id="rId2">
                  <a:extLst>
                    <a:ext uri="{A12FA001-AC4F-418D-AE19-62706E023703}">
                      <ahyp:hlinkClr xmlns:ahyp="http://schemas.microsoft.com/office/drawing/2018/hyperlinkcolor" val="tx"/>
                    </a:ext>
                  </a:extLst>
                </a:hlinkClick>
              </a:rPr>
              <a:t>https://aeronet.gsfc.nasa.gov/new_web/photo_db_v5/Cairo_EMA_2.html</a:t>
            </a:r>
            <a:endParaRPr lang="en-US" b="1" dirty="0">
              <a:solidFill>
                <a:srgbClr val="0070C0"/>
              </a:solidFill>
            </a:endParaRPr>
          </a:p>
        </p:txBody>
      </p:sp>
      <p:pic>
        <p:nvPicPr>
          <p:cNvPr id="1026" name="Picture 2" descr="Expanded Image">
            <a:extLst>
              <a:ext uri="{FF2B5EF4-FFF2-40B4-BE49-F238E27FC236}">
                <a16:creationId xmlns:a16="http://schemas.microsoft.com/office/drawing/2014/main" id="{D4734BDC-0E51-0515-7F93-E2D451B55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9422" y="342315"/>
            <a:ext cx="2480603" cy="18604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5909EE6-BABA-07A9-1E97-1CE84ED23DEE}"/>
              </a:ext>
            </a:extLst>
          </p:cNvPr>
          <p:cNvSpPr txBox="1"/>
          <p:nvPr/>
        </p:nvSpPr>
        <p:spPr>
          <a:xfrm>
            <a:off x="295422" y="5313124"/>
            <a:ext cx="11662116" cy="369332"/>
          </a:xfrm>
          <a:prstGeom prst="rect">
            <a:avLst/>
          </a:prstGeom>
          <a:noFill/>
        </p:spPr>
        <p:txBody>
          <a:bodyPr wrap="square">
            <a:spAutoFit/>
          </a:bodyPr>
          <a:lstStyle/>
          <a:p>
            <a:r>
              <a:rPr lang="en-US" b="1" dirty="0">
                <a:solidFill>
                  <a:srgbClr val="0070C0"/>
                </a:solidFill>
                <a:hlinkClick r:id="rId4">
                  <a:extLst>
                    <a:ext uri="{A12FA001-AC4F-418D-AE19-62706E023703}">
                      <ahyp:hlinkClr xmlns:ahyp="http://schemas.microsoft.com/office/drawing/2018/hyperlinkcolor" val="tx"/>
                    </a:ext>
                  </a:extLst>
                </a:hlinkClick>
              </a:rPr>
              <a:t>https://aeronet.gsfc.nasa.gov/cgi-bin/data_display_aod_v3?site=Cairo_EMA_2&amp;nachal=2&amp;level=2&amp;place_code=10</a:t>
            </a:r>
            <a:endParaRPr lang="en-US" b="1" dirty="0">
              <a:solidFill>
                <a:srgbClr val="0070C0"/>
              </a:solidFill>
            </a:endParaRPr>
          </a:p>
        </p:txBody>
      </p:sp>
      <p:pic>
        <p:nvPicPr>
          <p:cNvPr id="1028" name="Picture 4" descr="Cairo_EMA_2 Level 1.5 aerosol optical depth data for year 2025">
            <a:extLst>
              <a:ext uri="{FF2B5EF4-FFF2-40B4-BE49-F238E27FC236}">
                <a16:creationId xmlns:a16="http://schemas.microsoft.com/office/drawing/2014/main" id="{3EC6EB68-B309-AFE2-CCD9-F01DD9C92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423" y="1714500"/>
            <a:ext cx="4107766" cy="30808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EB0CB03-AD6F-1915-A6C3-6AF1C53D4F79}"/>
              </a:ext>
            </a:extLst>
          </p:cNvPr>
          <p:cNvSpPr txBox="1"/>
          <p:nvPr/>
        </p:nvSpPr>
        <p:spPr>
          <a:xfrm>
            <a:off x="295422" y="1306659"/>
            <a:ext cx="3967089" cy="369332"/>
          </a:xfrm>
          <a:prstGeom prst="rect">
            <a:avLst/>
          </a:prstGeom>
          <a:noFill/>
        </p:spPr>
        <p:txBody>
          <a:bodyPr wrap="square">
            <a:spAutoFit/>
          </a:bodyPr>
          <a:lstStyle/>
          <a:p>
            <a:r>
              <a:rPr lang="en-US" b="1" dirty="0">
                <a:solidFill>
                  <a:srgbClr val="FF0000"/>
                </a:solidFill>
              </a:rPr>
              <a:t>AOD Level 1.5 data from year of 2025	</a:t>
            </a:r>
          </a:p>
        </p:txBody>
      </p:sp>
      <p:pic>
        <p:nvPicPr>
          <p:cNvPr id="1034" name="Picture 10" descr="Cairo_EMA_2 Level 1.5 Almucantar data for year 3925">
            <a:extLst>
              <a:ext uri="{FF2B5EF4-FFF2-40B4-BE49-F238E27FC236}">
                <a16:creationId xmlns:a16="http://schemas.microsoft.com/office/drawing/2014/main" id="{C1F4E1AC-6CD6-097C-E5D8-0D72DD0086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3209" y="1714500"/>
            <a:ext cx="4107765" cy="30808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057342C-7F65-2689-1488-2EE377FFF0C3}"/>
              </a:ext>
            </a:extLst>
          </p:cNvPr>
          <p:cNvSpPr txBox="1"/>
          <p:nvPr/>
        </p:nvSpPr>
        <p:spPr>
          <a:xfrm>
            <a:off x="4893208" y="1299475"/>
            <a:ext cx="4597786" cy="369332"/>
          </a:xfrm>
          <a:prstGeom prst="rect">
            <a:avLst/>
          </a:prstGeom>
          <a:noFill/>
        </p:spPr>
        <p:txBody>
          <a:bodyPr wrap="square">
            <a:spAutoFit/>
          </a:bodyPr>
          <a:lstStyle/>
          <a:p>
            <a:r>
              <a:rPr lang="en-US" b="1" dirty="0">
                <a:solidFill>
                  <a:srgbClr val="FF0000"/>
                </a:solidFill>
              </a:rPr>
              <a:t>Almucantar Level 1.5 data from 14 Aug 2025</a:t>
            </a:r>
          </a:p>
        </p:txBody>
      </p:sp>
      <p:sp>
        <p:nvSpPr>
          <p:cNvPr id="16" name="TextBox 15">
            <a:extLst>
              <a:ext uri="{FF2B5EF4-FFF2-40B4-BE49-F238E27FC236}">
                <a16:creationId xmlns:a16="http://schemas.microsoft.com/office/drawing/2014/main" id="{76B6FCF5-EB3C-0429-8002-6D73EB1B2BF6}"/>
              </a:ext>
            </a:extLst>
          </p:cNvPr>
          <p:cNvSpPr txBox="1"/>
          <p:nvPr/>
        </p:nvSpPr>
        <p:spPr>
          <a:xfrm>
            <a:off x="323556" y="5888597"/>
            <a:ext cx="11633982" cy="646331"/>
          </a:xfrm>
          <a:prstGeom prst="rect">
            <a:avLst/>
          </a:prstGeom>
          <a:noFill/>
        </p:spPr>
        <p:txBody>
          <a:bodyPr wrap="square" rtlCol="0">
            <a:spAutoFit/>
          </a:bodyPr>
          <a:lstStyle/>
          <a:p>
            <a:r>
              <a:rPr lang="en-US" b="1" dirty="0">
                <a:solidFill>
                  <a:srgbClr val="FF0000"/>
                </a:solidFill>
              </a:rPr>
              <a:t>Download Data: </a:t>
            </a:r>
            <a:r>
              <a:rPr lang="en-US" dirty="0">
                <a:solidFill>
                  <a:srgbClr val="0070C0"/>
                </a:solidFill>
                <a:hlinkClick r:id="rId7">
                  <a:extLst>
                    <a:ext uri="{A12FA001-AC4F-418D-AE19-62706E023703}">
                      <ahyp:hlinkClr xmlns:ahyp="http://schemas.microsoft.com/office/drawing/2018/hyperlinkcolor" val="tx"/>
                    </a:ext>
                  </a:extLst>
                </a:hlinkClick>
              </a:rPr>
              <a:t>https://aeronet.gsfc.nasa.gov/cgi-bin/webtool_inv_v3?stage=3&amp;region=Northern_Africa&amp;state=Egypt&amp;site=Cairo_EMA_2&amp;place_code=10&amp;if_polarized=0</a:t>
            </a:r>
            <a:endParaRPr lang="en-US" dirty="0">
              <a:solidFill>
                <a:srgbClr val="0070C0"/>
              </a:solidFill>
            </a:endParaRPr>
          </a:p>
        </p:txBody>
      </p:sp>
    </p:spTree>
    <p:extLst>
      <p:ext uri="{BB962C8B-B14F-4D97-AF65-F5344CB8AC3E}">
        <p14:creationId xmlns:p14="http://schemas.microsoft.com/office/powerpoint/2010/main" val="2167204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9AC1-9AEC-8DCD-88CB-C8FC41095C50}"/>
              </a:ext>
            </a:extLst>
          </p:cNvPr>
          <p:cNvSpPr>
            <a:spLocks noGrp="1"/>
          </p:cNvSpPr>
          <p:nvPr>
            <p:ph type="title"/>
          </p:nvPr>
        </p:nvSpPr>
        <p:spPr>
          <a:xfrm>
            <a:off x="1143000" y="288388"/>
            <a:ext cx="9875520" cy="642425"/>
          </a:xfrm>
        </p:spPr>
        <p:txBody>
          <a:bodyPr/>
          <a:lstStyle/>
          <a:p>
            <a:r>
              <a:rPr lang="en-US" sz="3600" b="1" dirty="0">
                <a:solidFill>
                  <a:srgbClr val="C00000"/>
                </a:solidFill>
              </a:rPr>
              <a:t>Giovanni Satellite Data</a:t>
            </a:r>
          </a:p>
        </p:txBody>
      </p:sp>
      <p:sp>
        <p:nvSpPr>
          <p:cNvPr id="3" name="Content Placeholder 2">
            <a:extLst>
              <a:ext uri="{FF2B5EF4-FFF2-40B4-BE49-F238E27FC236}">
                <a16:creationId xmlns:a16="http://schemas.microsoft.com/office/drawing/2014/main" id="{8449B784-4BF8-78AF-00C7-924639004E2F}"/>
              </a:ext>
            </a:extLst>
          </p:cNvPr>
          <p:cNvSpPr>
            <a:spLocks noGrp="1"/>
          </p:cNvSpPr>
          <p:nvPr>
            <p:ph idx="1"/>
          </p:nvPr>
        </p:nvSpPr>
        <p:spPr>
          <a:xfrm>
            <a:off x="907366" y="6222241"/>
            <a:ext cx="5173394" cy="347371"/>
          </a:xfrm>
        </p:spPr>
        <p:txBody>
          <a:bodyPr>
            <a:normAutofit fontScale="92500" lnSpcReduction="10000"/>
          </a:bodyPr>
          <a:lstStyle/>
          <a:p>
            <a:pPr marL="45720" indent="0">
              <a:buNone/>
            </a:pPr>
            <a:r>
              <a:rPr lang="en-US" b="1" dirty="0">
                <a:solidFill>
                  <a:srgbClr val="0070C0"/>
                </a:solidFill>
                <a:hlinkClick r:id="rId2">
                  <a:extLst>
                    <a:ext uri="{A12FA001-AC4F-418D-AE19-62706E023703}">
                      <ahyp:hlinkClr xmlns:ahyp="http://schemas.microsoft.com/office/drawing/2018/hyperlinkcolor" val="tx"/>
                    </a:ext>
                  </a:extLst>
                </a:hlinkClick>
              </a:rPr>
              <a:t>https://giovanni.gsfc.nasa.gov/giovanni/</a:t>
            </a:r>
            <a:endParaRPr lang="en-US" b="1" dirty="0">
              <a:solidFill>
                <a:srgbClr val="0070C0"/>
              </a:solidFill>
            </a:endParaRPr>
          </a:p>
          <a:p>
            <a:endParaRPr lang="en-US" dirty="0"/>
          </a:p>
        </p:txBody>
      </p:sp>
      <p:pic>
        <p:nvPicPr>
          <p:cNvPr id="7" name="Picture 6">
            <a:extLst>
              <a:ext uri="{FF2B5EF4-FFF2-40B4-BE49-F238E27FC236}">
                <a16:creationId xmlns:a16="http://schemas.microsoft.com/office/drawing/2014/main" id="{98EB5B5F-1ADA-AAF8-63DD-A7F49944225B}"/>
              </a:ext>
            </a:extLst>
          </p:cNvPr>
          <p:cNvPicPr>
            <a:picLocks noChangeAspect="1"/>
          </p:cNvPicPr>
          <p:nvPr/>
        </p:nvPicPr>
        <p:blipFill>
          <a:blip r:embed="rId3"/>
          <a:stretch>
            <a:fillRect/>
          </a:stretch>
        </p:blipFill>
        <p:spPr>
          <a:xfrm>
            <a:off x="661182" y="1220946"/>
            <a:ext cx="10433538" cy="4711162"/>
          </a:xfrm>
          <a:prstGeom prst="rect">
            <a:avLst/>
          </a:prstGeom>
        </p:spPr>
      </p:pic>
      <p:cxnSp>
        <p:nvCxnSpPr>
          <p:cNvPr id="9" name="Straight Arrow Connector 8">
            <a:extLst>
              <a:ext uri="{FF2B5EF4-FFF2-40B4-BE49-F238E27FC236}">
                <a16:creationId xmlns:a16="http://schemas.microsoft.com/office/drawing/2014/main" id="{D11F57DD-9F04-B8AC-B00B-3A76E08234C9}"/>
              </a:ext>
            </a:extLst>
          </p:cNvPr>
          <p:cNvCxnSpPr>
            <a:cxnSpLocks/>
          </p:cNvCxnSpPr>
          <p:nvPr/>
        </p:nvCxnSpPr>
        <p:spPr>
          <a:xfrm flipV="1">
            <a:off x="350520" y="3414382"/>
            <a:ext cx="468923" cy="8297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B29EAAB-EFCC-810F-E769-1187E0F1163C}"/>
              </a:ext>
            </a:extLst>
          </p:cNvPr>
          <p:cNvCxnSpPr>
            <a:cxnSpLocks/>
          </p:cNvCxnSpPr>
          <p:nvPr/>
        </p:nvCxnSpPr>
        <p:spPr>
          <a:xfrm flipV="1">
            <a:off x="8651631" y="2517619"/>
            <a:ext cx="325902" cy="8967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D670C5F-CD49-C6B6-5C86-308F23193325}"/>
              </a:ext>
            </a:extLst>
          </p:cNvPr>
          <p:cNvCxnSpPr>
            <a:cxnSpLocks/>
          </p:cNvCxnSpPr>
          <p:nvPr/>
        </p:nvCxnSpPr>
        <p:spPr>
          <a:xfrm>
            <a:off x="4370949" y="1584982"/>
            <a:ext cx="425548" cy="9847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46A6215-6C6D-2F2F-B8DE-10A60D43832F}"/>
              </a:ext>
            </a:extLst>
          </p:cNvPr>
          <p:cNvCxnSpPr>
            <a:cxnSpLocks/>
          </p:cNvCxnSpPr>
          <p:nvPr/>
        </p:nvCxnSpPr>
        <p:spPr>
          <a:xfrm>
            <a:off x="1097280" y="1405610"/>
            <a:ext cx="425548" cy="9847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9CCBAEB-8F1D-88A1-0FB2-8E04044E529E}"/>
              </a:ext>
            </a:extLst>
          </p:cNvPr>
          <p:cNvCxnSpPr>
            <a:cxnSpLocks/>
          </p:cNvCxnSpPr>
          <p:nvPr/>
        </p:nvCxnSpPr>
        <p:spPr>
          <a:xfrm flipH="1" flipV="1">
            <a:off x="2715065" y="4386611"/>
            <a:ext cx="955431" cy="204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076D1BF-8781-D212-034F-5BA739F7B4CB}"/>
              </a:ext>
            </a:extLst>
          </p:cNvPr>
          <p:cNvSpPr txBox="1"/>
          <p:nvPr/>
        </p:nvSpPr>
        <p:spPr>
          <a:xfrm>
            <a:off x="-71218" y="3008471"/>
            <a:ext cx="911763" cy="646331"/>
          </a:xfrm>
          <a:prstGeom prst="rect">
            <a:avLst/>
          </a:prstGeom>
          <a:noFill/>
        </p:spPr>
        <p:txBody>
          <a:bodyPr wrap="square" rtlCol="0">
            <a:spAutoFit/>
          </a:bodyPr>
          <a:lstStyle/>
          <a:p>
            <a:r>
              <a:rPr lang="en-US" b="1" dirty="0">
                <a:solidFill>
                  <a:srgbClr val="FF0000"/>
                </a:solidFill>
                <a:highlight>
                  <a:srgbClr val="FFFF00"/>
                </a:highlight>
              </a:rPr>
              <a:t>Type of data</a:t>
            </a:r>
          </a:p>
        </p:txBody>
      </p:sp>
      <p:sp>
        <p:nvSpPr>
          <p:cNvPr id="19" name="TextBox 18">
            <a:extLst>
              <a:ext uri="{FF2B5EF4-FFF2-40B4-BE49-F238E27FC236}">
                <a16:creationId xmlns:a16="http://schemas.microsoft.com/office/drawing/2014/main" id="{E77FBEC8-7D93-5661-1B12-BB10E67BAAB1}"/>
              </a:ext>
            </a:extLst>
          </p:cNvPr>
          <p:cNvSpPr txBox="1"/>
          <p:nvPr/>
        </p:nvSpPr>
        <p:spPr>
          <a:xfrm>
            <a:off x="4096044" y="2596668"/>
            <a:ext cx="1494692" cy="369332"/>
          </a:xfrm>
          <a:prstGeom prst="rect">
            <a:avLst/>
          </a:prstGeom>
          <a:noFill/>
        </p:spPr>
        <p:txBody>
          <a:bodyPr wrap="square" rtlCol="0">
            <a:spAutoFit/>
          </a:bodyPr>
          <a:lstStyle/>
          <a:p>
            <a:r>
              <a:rPr lang="en-US" b="1" dirty="0">
                <a:solidFill>
                  <a:srgbClr val="FF0000"/>
                </a:solidFill>
                <a:highlight>
                  <a:srgbClr val="FFFF00"/>
                </a:highlight>
              </a:rPr>
              <a:t>The  dates</a:t>
            </a:r>
          </a:p>
        </p:txBody>
      </p:sp>
      <p:sp>
        <p:nvSpPr>
          <p:cNvPr id="20" name="TextBox 19">
            <a:extLst>
              <a:ext uri="{FF2B5EF4-FFF2-40B4-BE49-F238E27FC236}">
                <a16:creationId xmlns:a16="http://schemas.microsoft.com/office/drawing/2014/main" id="{903B0CD8-DBD5-8585-8021-619018BBF1EB}"/>
              </a:ext>
            </a:extLst>
          </p:cNvPr>
          <p:cNvSpPr txBox="1"/>
          <p:nvPr/>
        </p:nvSpPr>
        <p:spPr>
          <a:xfrm>
            <a:off x="8889610" y="2714667"/>
            <a:ext cx="2205110" cy="646331"/>
          </a:xfrm>
          <a:prstGeom prst="rect">
            <a:avLst/>
          </a:prstGeom>
          <a:noFill/>
        </p:spPr>
        <p:txBody>
          <a:bodyPr wrap="square" rtlCol="0">
            <a:spAutoFit/>
          </a:bodyPr>
          <a:lstStyle/>
          <a:p>
            <a:r>
              <a:rPr lang="en-US" b="1" dirty="0">
                <a:solidFill>
                  <a:srgbClr val="FF0000"/>
                </a:solidFill>
              </a:rPr>
              <a:t>Select your area or take the global</a:t>
            </a:r>
          </a:p>
        </p:txBody>
      </p:sp>
      <p:sp>
        <p:nvSpPr>
          <p:cNvPr id="21" name="TextBox 20">
            <a:extLst>
              <a:ext uri="{FF2B5EF4-FFF2-40B4-BE49-F238E27FC236}">
                <a16:creationId xmlns:a16="http://schemas.microsoft.com/office/drawing/2014/main" id="{349EEFE5-A953-F923-A1D2-C603AF61CEBB}"/>
              </a:ext>
            </a:extLst>
          </p:cNvPr>
          <p:cNvSpPr txBox="1"/>
          <p:nvPr/>
        </p:nvSpPr>
        <p:spPr>
          <a:xfrm>
            <a:off x="3670496" y="4551090"/>
            <a:ext cx="3698043" cy="369332"/>
          </a:xfrm>
          <a:prstGeom prst="rect">
            <a:avLst/>
          </a:prstGeom>
          <a:noFill/>
        </p:spPr>
        <p:txBody>
          <a:bodyPr wrap="square" rtlCol="0">
            <a:spAutoFit/>
          </a:bodyPr>
          <a:lstStyle/>
          <a:p>
            <a:r>
              <a:rPr lang="en-US" b="1" dirty="0">
                <a:solidFill>
                  <a:srgbClr val="FF0000"/>
                </a:solidFill>
              </a:rPr>
              <a:t>Select the variables you want</a:t>
            </a:r>
          </a:p>
        </p:txBody>
      </p:sp>
      <p:cxnSp>
        <p:nvCxnSpPr>
          <p:cNvPr id="26" name="Straight Arrow Connector 25">
            <a:extLst>
              <a:ext uri="{FF2B5EF4-FFF2-40B4-BE49-F238E27FC236}">
                <a16:creationId xmlns:a16="http://schemas.microsoft.com/office/drawing/2014/main" id="{CAF546B9-FE97-C84C-50E2-A945AD815F55}"/>
              </a:ext>
            </a:extLst>
          </p:cNvPr>
          <p:cNvCxnSpPr>
            <a:cxnSpLocks/>
          </p:cNvCxnSpPr>
          <p:nvPr/>
        </p:nvCxnSpPr>
        <p:spPr>
          <a:xfrm>
            <a:off x="9662160" y="4768145"/>
            <a:ext cx="425548" cy="9847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B8EE403-B0E7-48F6-80DB-60494A0E0E89}"/>
              </a:ext>
            </a:extLst>
          </p:cNvPr>
          <p:cNvSpPr txBox="1"/>
          <p:nvPr/>
        </p:nvSpPr>
        <p:spPr>
          <a:xfrm>
            <a:off x="8352693" y="5897951"/>
            <a:ext cx="3178125" cy="369332"/>
          </a:xfrm>
          <a:prstGeom prst="rect">
            <a:avLst/>
          </a:prstGeom>
          <a:noFill/>
        </p:spPr>
        <p:txBody>
          <a:bodyPr wrap="square" rtlCol="0">
            <a:spAutoFit/>
          </a:bodyPr>
          <a:lstStyle/>
          <a:p>
            <a:r>
              <a:rPr lang="en-US" b="1" dirty="0">
                <a:solidFill>
                  <a:srgbClr val="FF0000"/>
                </a:solidFill>
              </a:rPr>
              <a:t>Click to plot your variable</a:t>
            </a:r>
          </a:p>
        </p:txBody>
      </p:sp>
      <p:sp>
        <p:nvSpPr>
          <p:cNvPr id="31" name="TextBox 30">
            <a:extLst>
              <a:ext uri="{FF2B5EF4-FFF2-40B4-BE49-F238E27FC236}">
                <a16:creationId xmlns:a16="http://schemas.microsoft.com/office/drawing/2014/main" id="{F18BAE8D-DD6E-9907-F9FF-07104E0DD7AE}"/>
              </a:ext>
            </a:extLst>
          </p:cNvPr>
          <p:cNvSpPr txBox="1"/>
          <p:nvPr/>
        </p:nvSpPr>
        <p:spPr>
          <a:xfrm>
            <a:off x="281940" y="833325"/>
            <a:ext cx="2056228" cy="369332"/>
          </a:xfrm>
          <a:prstGeom prst="rect">
            <a:avLst/>
          </a:prstGeom>
          <a:noFill/>
        </p:spPr>
        <p:txBody>
          <a:bodyPr wrap="square" rtlCol="0">
            <a:spAutoFit/>
          </a:bodyPr>
          <a:lstStyle/>
          <a:p>
            <a:r>
              <a:rPr lang="en-US" b="1" dirty="0">
                <a:solidFill>
                  <a:srgbClr val="FF0000"/>
                </a:solidFill>
                <a:highlight>
                  <a:srgbClr val="FFFF00"/>
                </a:highlight>
              </a:rPr>
              <a:t>Displaying way</a:t>
            </a:r>
          </a:p>
        </p:txBody>
      </p:sp>
    </p:spTree>
    <p:extLst>
      <p:ext uri="{BB962C8B-B14F-4D97-AF65-F5344CB8AC3E}">
        <p14:creationId xmlns:p14="http://schemas.microsoft.com/office/powerpoint/2010/main" val="3682538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37E0AF-871F-36FC-33B7-383EB09C82A7}"/>
              </a:ext>
            </a:extLst>
          </p:cNvPr>
          <p:cNvSpPr>
            <a:spLocks noGrp="1"/>
          </p:cNvSpPr>
          <p:nvPr>
            <p:ph type="title"/>
          </p:nvPr>
        </p:nvSpPr>
        <p:spPr>
          <a:xfrm>
            <a:off x="1002323" y="356381"/>
            <a:ext cx="9875520" cy="656492"/>
          </a:xfrm>
        </p:spPr>
        <p:txBody>
          <a:bodyPr>
            <a:normAutofit/>
          </a:bodyPr>
          <a:lstStyle/>
          <a:p>
            <a:r>
              <a:rPr lang="en-US" sz="3600" b="1" dirty="0">
                <a:solidFill>
                  <a:srgbClr val="C00000"/>
                </a:solidFill>
                <a:latin typeface="Arial" panose="020B0604020202020204" pitchFamily="34" charset="0"/>
                <a:cs typeface="Arial" panose="020B0604020202020204" pitchFamily="34" charset="0"/>
              </a:rPr>
              <a:t>MERRA2 Reanalysis Data</a:t>
            </a:r>
          </a:p>
        </p:txBody>
      </p:sp>
      <p:sp>
        <p:nvSpPr>
          <p:cNvPr id="6" name="TextBox 5">
            <a:extLst>
              <a:ext uri="{FF2B5EF4-FFF2-40B4-BE49-F238E27FC236}">
                <a16:creationId xmlns:a16="http://schemas.microsoft.com/office/drawing/2014/main" id="{CC304AFB-4BDB-04B8-6143-1BE8AC2CDBE9}"/>
              </a:ext>
            </a:extLst>
          </p:cNvPr>
          <p:cNvSpPr txBox="1"/>
          <p:nvPr/>
        </p:nvSpPr>
        <p:spPr>
          <a:xfrm>
            <a:off x="451924" y="6002905"/>
            <a:ext cx="9485142" cy="646331"/>
          </a:xfrm>
          <a:prstGeom prst="rect">
            <a:avLst/>
          </a:prstGeom>
          <a:noFill/>
        </p:spPr>
        <p:txBody>
          <a:bodyPr wrap="square">
            <a:spAutoFit/>
          </a:bodyPr>
          <a:lstStyle/>
          <a:p>
            <a:r>
              <a:rPr lang="en-US" b="1" dirty="0">
                <a:solidFill>
                  <a:srgbClr val="0070C0"/>
                </a:solidFill>
                <a:hlinkClick r:id="rId2">
                  <a:extLst>
                    <a:ext uri="{A12FA001-AC4F-418D-AE19-62706E023703}">
                      <ahyp:hlinkClr xmlns:ahyp="http://schemas.microsoft.com/office/drawing/2018/hyperlinkcolor" val="tx"/>
                    </a:ext>
                  </a:extLst>
                </a:hlinkClick>
              </a:rPr>
              <a:t>https://disc.gsfc.nasa.gov/datasets?keywords=merra-2%20aerosols&amp;page=1</a:t>
            </a:r>
            <a:endParaRPr lang="en-US" b="1" dirty="0">
              <a:solidFill>
                <a:srgbClr val="0070C0"/>
              </a:solidFill>
            </a:endParaRPr>
          </a:p>
          <a:p>
            <a:endParaRPr lang="en-US" b="1" dirty="0">
              <a:solidFill>
                <a:srgbClr val="0070C0"/>
              </a:solidFill>
            </a:endParaRPr>
          </a:p>
        </p:txBody>
      </p:sp>
      <p:sp>
        <p:nvSpPr>
          <p:cNvPr id="12" name="TextBox 11">
            <a:extLst>
              <a:ext uri="{FF2B5EF4-FFF2-40B4-BE49-F238E27FC236}">
                <a16:creationId xmlns:a16="http://schemas.microsoft.com/office/drawing/2014/main" id="{0AF17FA5-7B6D-A9E1-8AC9-28E434094ED4}"/>
              </a:ext>
            </a:extLst>
          </p:cNvPr>
          <p:cNvSpPr txBox="1"/>
          <p:nvPr/>
        </p:nvSpPr>
        <p:spPr>
          <a:xfrm>
            <a:off x="451924" y="1012874"/>
            <a:ext cx="11575953" cy="1323439"/>
          </a:xfrm>
          <a:prstGeom prst="rect">
            <a:avLst/>
          </a:prstGeom>
          <a:noFill/>
        </p:spPr>
        <p:txBody>
          <a:bodyPr wrap="square">
            <a:spAutoFit/>
          </a:bodyPr>
          <a:lstStyle/>
          <a:p>
            <a:pPr algn="l">
              <a:spcAft>
                <a:spcPts val="750"/>
              </a:spcAft>
              <a:buNone/>
            </a:pPr>
            <a:r>
              <a:rPr lang="en-US" sz="2000" b="0" i="0" dirty="0">
                <a:solidFill>
                  <a:srgbClr val="333333"/>
                </a:solidFill>
                <a:effectLst/>
                <a:latin typeface="Helvetica Neue"/>
              </a:rPr>
              <a:t>MERRA-2 is the latest version of global atmospheric reanalysis for the satellite era produced by NASA Global Modeling and Assimilation Office (GMAO) using the Goddard Earth Observing System Model (GEOS) version 5.12.4. The dataset covers the period of 1980-present with the latency of ~3 weeks after the end of a month.</a:t>
            </a:r>
          </a:p>
        </p:txBody>
      </p:sp>
      <p:pic>
        <p:nvPicPr>
          <p:cNvPr id="14" name="Picture 13">
            <a:extLst>
              <a:ext uri="{FF2B5EF4-FFF2-40B4-BE49-F238E27FC236}">
                <a16:creationId xmlns:a16="http://schemas.microsoft.com/office/drawing/2014/main" id="{52971BB2-D227-2D7F-77CD-C2E10FBA5107}"/>
              </a:ext>
            </a:extLst>
          </p:cNvPr>
          <p:cNvPicPr>
            <a:picLocks noChangeAspect="1"/>
          </p:cNvPicPr>
          <p:nvPr/>
        </p:nvPicPr>
        <p:blipFill>
          <a:blip r:embed="rId3"/>
          <a:stretch>
            <a:fillRect/>
          </a:stretch>
        </p:blipFill>
        <p:spPr>
          <a:xfrm>
            <a:off x="2700997" y="2336313"/>
            <a:ext cx="7972864" cy="3554520"/>
          </a:xfrm>
          <a:prstGeom prst="rect">
            <a:avLst/>
          </a:prstGeom>
        </p:spPr>
      </p:pic>
    </p:spTree>
    <p:extLst>
      <p:ext uri="{BB962C8B-B14F-4D97-AF65-F5344CB8AC3E}">
        <p14:creationId xmlns:p14="http://schemas.microsoft.com/office/powerpoint/2010/main" val="3359185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62FB9-3712-E5D8-7E60-8D5DDC970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F90699-2A97-CE23-8904-29AF93DE7148}"/>
              </a:ext>
            </a:extLst>
          </p:cNvPr>
          <p:cNvSpPr>
            <a:spLocks noGrp="1"/>
          </p:cNvSpPr>
          <p:nvPr>
            <p:ph type="title"/>
          </p:nvPr>
        </p:nvSpPr>
        <p:spPr>
          <a:xfrm>
            <a:off x="1002323" y="356381"/>
            <a:ext cx="9875520" cy="656492"/>
          </a:xfrm>
        </p:spPr>
        <p:txBody>
          <a:bodyPr>
            <a:normAutofit/>
          </a:bodyPr>
          <a:lstStyle/>
          <a:p>
            <a:r>
              <a:rPr lang="en-US" sz="3600" b="1" dirty="0">
                <a:solidFill>
                  <a:srgbClr val="C00000"/>
                </a:solidFill>
                <a:latin typeface="Arial" panose="020B0604020202020204" pitchFamily="34" charset="0"/>
                <a:cs typeface="Arial" panose="020B0604020202020204" pitchFamily="34" charset="0"/>
              </a:rPr>
              <a:t>PM2.5 from MERRA2</a:t>
            </a:r>
          </a:p>
        </p:txBody>
      </p:sp>
      <p:sp>
        <p:nvSpPr>
          <p:cNvPr id="10" name="TextBox 9">
            <a:extLst>
              <a:ext uri="{FF2B5EF4-FFF2-40B4-BE49-F238E27FC236}">
                <a16:creationId xmlns:a16="http://schemas.microsoft.com/office/drawing/2014/main" id="{A75313AE-7E37-3A0B-9A51-170D29AF5BC5}"/>
              </a:ext>
            </a:extLst>
          </p:cNvPr>
          <p:cNvSpPr txBox="1"/>
          <p:nvPr/>
        </p:nvSpPr>
        <p:spPr>
          <a:xfrm>
            <a:off x="264942" y="1012871"/>
            <a:ext cx="5376204" cy="5529719"/>
          </a:xfrm>
          <a:prstGeom prst="rect">
            <a:avLst/>
          </a:prstGeom>
          <a:noFill/>
        </p:spPr>
        <p:txBody>
          <a:bodyPr wrap="square">
            <a:spAutoFit/>
          </a:bodyPr>
          <a:lstStyle/>
          <a:p>
            <a:pPr algn="l">
              <a:spcAft>
                <a:spcPts val="750"/>
              </a:spcAft>
              <a:buNone/>
            </a:pPr>
            <a:r>
              <a:rPr lang="en-US" sz="2000" i="0" dirty="0">
                <a:solidFill>
                  <a:srgbClr val="333333"/>
                </a:solidFill>
                <a:effectLst/>
                <a:latin typeface="Helvetica Neue"/>
              </a:rPr>
              <a:t>It is an hourly time-averaged 2-dimensional data collection in Modern-Era Retrospective analysis for Research and Applications version 2 (MERRA-2). </a:t>
            </a:r>
          </a:p>
          <a:p>
            <a:pPr algn="l">
              <a:spcAft>
                <a:spcPts val="750"/>
              </a:spcAft>
              <a:buNone/>
            </a:pPr>
            <a:r>
              <a:rPr lang="en-US" sz="2000" i="0" dirty="0">
                <a:solidFill>
                  <a:srgbClr val="333333"/>
                </a:solidFill>
                <a:effectLst/>
                <a:latin typeface="Helvetica Neue"/>
              </a:rPr>
              <a:t>This collection consists of assimilated aerosol diagnostics, such as column mass density of aerosol components (black carbon, dust, sea salt, sulfate, and organic carbon), surface mass concentration of aerosol components, and total extinction (and scattering ) aerosol optical thickness (AOT) at 550 nm. </a:t>
            </a:r>
          </a:p>
          <a:p>
            <a:pPr algn="l">
              <a:spcAft>
                <a:spcPts val="750"/>
              </a:spcAft>
              <a:buNone/>
            </a:pPr>
            <a:r>
              <a:rPr lang="en-US" sz="2000" i="0" dirty="0">
                <a:solidFill>
                  <a:srgbClr val="333333"/>
                </a:solidFill>
                <a:effectLst/>
                <a:latin typeface="Helvetica Neue"/>
              </a:rPr>
              <a:t>The total PM1.0, PM2.5, and PM10 may be derived with the formula described in the FAQs under the Documentation tab of this page. The data field is time-stamped with the central time of an hour starting from 00:30 UTC, e.g.: 00:30, 01:30, … , 23:30 UTC.</a:t>
            </a:r>
          </a:p>
        </p:txBody>
      </p:sp>
      <p:pic>
        <p:nvPicPr>
          <p:cNvPr id="8" name="Picture 7">
            <a:extLst>
              <a:ext uri="{FF2B5EF4-FFF2-40B4-BE49-F238E27FC236}">
                <a16:creationId xmlns:a16="http://schemas.microsoft.com/office/drawing/2014/main" id="{DEE12AD0-4541-1A6B-E9C1-6D3829D64C89}"/>
              </a:ext>
            </a:extLst>
          </p:cNvPr>
          <p:cNvPicPr>
            <a:picLocks noChangeAspect="1"/>
          </p:cNvPicPr>
          <p:nvPr/>
        </p:nvPicPr>
        <p:blipFill>
          <a:blip r:embed="rId2"/>
          <a:stretch>
            <a:fillRect/>
          </a:stretch>
        </p:blipFill>
        <p:spPr>
          <a:xfrm>
            <a:off x="5472333" y="1012871"/>
            <a:ext cx="6556267" cy="3038624"/>
          </a:xfrm>
          <a:prstGeom prst="rect">
            <a:avLst/>
          </a:prstGeom>
        </p:spPr>
      </p:pic>
      <p:sp>
        <p:nvSpPr>
          <p:cNvPr id="7" name="TextBox 6">
            <a:extLst>
              <a:ext uri="{FF2B5EF4-FFF2-40B4-BE49-F238E27FC236}">
                <a16:creationId xmlns:a16="http://schemas.microsoft.com/office/drawing/2014/main" id="{D7AEF61F-F81C-078B-6AA1-DD66DF269DD2}"/>
              </a:ext>
            </a:extLst>
          </p:cNvPr>
          <p:cNvSpPr txBox="1"/>
          <p:nvPr/>
        </p:nvSpPr>
        <p:spPr>
          <a:xfrm>
            <a:off x="5641146" y="4367801"/>
            <a:ext cx="6098344" cy="1477328"/>
          </a:xfrm>
          <a:prstGeom prst="rect">
            <a:avLst/>
          </a:prstGeom>
          <a:noFill/>
        </p:spPr>
        <p:txBody>
          <a:bodyPr wrap="square">
            <a:spAutoFit/>
          </a:bodyPr>
          <a:lstStyle/>
          <a:p>
            <a:r>
              <a:rPr lang="en-US" b="1" dirty="0">
                <a:solidFill>
                  <a:srgbClr val="0070C0"/>
                </a:solidFill>
                <a:hlinkClick r:id="rId3">
                  <a:extLst>
                    <a:ext uri="{A12FA001-AC4F-418D-AE19-62706E023703}">
                      <ahyp:hlinkClr xmlns:ahyp="http://schemas.microsoft.com/office/drawing/2018/hyperlinkcolor" val="tx"/>
                    </a:ext>
                  </a:extLst>
                </a:hlinkClick>
              </a:rPr>
              <a:t>https://disc.gsfc.nasa.gov/datasets?keywords=merra-2%20aerosols&amp;page=1&amp;subject=Aerosols&amp;measurement=Particulate%20Matter%20(Pm%202.5)&amp;source=Models%20MERRA-2&amp;temporalResolution=1%20hour</a:t>
            </a:r>
            <a:endParaRPr lang="en-US" b="1" dirty="0">
              <a:solidFill>
                <a:srgbClr val="0070C0"/>
              </a:solidFill>
            </a:endParaRPr>
          </a:p>
          <a:p>
            <a:endParaRPr lang="en-US" b="1" dirty="0">
              <a:solidFill>
                <a:srgbClr val="0070C0"/>
              </a:solidFill>
            </a:endParaRPr>
          </a:p>
        </p:txBody>
      </p:sp>
    </p:spTree>
    <p:extLst>
      <p:ext uri="{BB962C8B-B14F-4D97-AF65-F5344CB8AC3E}">
        <p14:creationId xmlns:p14="http://schemas.microsoft.com/office/powerpoint/2010/main" val="602101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84B32-81E0-C225-5801-C581A7416D5A}"/>
              </a:ext>
            </a:extLst>
          </p:cNvPr>
          <p:cNvSpPr>
            <a:spLocks noGrp="1"/>
          </p:cNvSpPr>
          <p:nvPr>
            <p:ph type="title"/>
          </p:nvPr>
        </p:nvSpPr>
        <p:spPr>
          <a:xfrm>
            <a:off x="1002323" y="356381"/>
            <a:ext cx="9875520" cy="656492"/>
          </a:xfrm>
        </p:spPr>
        <p:txBody>
          <a:bodyPr>
            <a:normAutofit/>
          </a:bodyPr>
          <a:lstStyle/>
          <a:p>
            <a:r>
              <a:rPr lang="en-US" sz="3600" b="1" dirty="0">
                <a:solidFill>
                  <a:srgbClr val="C00000"/>
                </a:solidFill>
                <a:latin typeface="Arial" panose="020B0604020202020204" pitchFamily="34" charset="0"/>
                <a:cs typeface="Arial" panose="020B0604020202020204" pitchFamily="34" charset="0"/>
              </a:rPr>
              <a:t>PM2.5 from MERRA2</a:t>
            </a:r>
          </a:p>
        </p:txBody>
      </p:sp>
      <p:sp>
        <p:nvSpPr>
          <p:cNvPr id="3" name="Content Placeholder 2">
            <a:extLst>
              <a:ext uri="{FF2B5EF4-FFF2-40B4-BE49-F238E27FC236}">
                <a16:creationId xmlns:a16="http://schemas.microsoft.com/office/drawing/2014/main" id="{4E56D849-C5A9-BD12-1152-C904E0B11918}"/>
              </a:ext>
            </a:extLst>
          </p:cNvPr>
          <p:cNvSpPr>
            <a:spLocks noGrp="1"/>
          </p:cNvSpPr>
          <p:nvPr>
            <p:ph idx="1"/>
          </p:nvPr>
        </p:nvSpPr>
        <p:spPr>
          <a:xfrm>
            <a:off x="323558" y="1185202"/>
            <a:ext cx="11577710" cy="4427806"/>
          </a:xfrm>
        </p:spPr>
        <p:txBody>
          <a:bodyPr>
            <a:normAutofit fontScale="92500" lnSpcReduction="10000"/>
          </a:bodyPr>
          <a:lstStyle/>
          <a:p>
            <a:r>
              <a:rPr lang="en-US" dirty="0">
                <a:latin typeface="Arial" panose="020B0604020202020204" pitchFamily="34" charset="0"/>
                <a:cs typeface="Arial" panose="020B0604020202020204" pitchFamily="34" charset="0"/>
              </a:rPr>
              <a:t>To calculate PM2.5 from MERRA2, you should download all components of PM2.5 and calculate this equation:</a:t>
            </a:r>
          </a:p>
          <a:p>
            <a:pPr marL="45720" indent="0">
              <a:buNone/>
            </a:pPr>
            <a:r>
              <a:rPr lang="en-US" sz="2000" dirty="0">
                <a:solidFill>
                  <a:srgbClr val="FF0000"/>
                </a:solidFill>
                <a:latin typeface="Arial" panose="020B0604020202020204" pitchFamily="34" charset="0"/>
                <a:cs typeface="Arial" panose="020B0604020202020204" pitchFamily="34" charset="0"/>
              </a:rPr>
              <a:t>PM2.5 (µg/m3) = (DUSMASS25 + OCSMASS+ BCSMASS + SSSMASS25 + SO4SMASS*1.375) *1.e9</a:t>
            </a:r>
          </a:p>
          <a:p>
            <a:pPr marL="45720" indent="0">
              <a:buNone/>
            </a:pPr>
            <a:r>
              <a:rPr lang="en-US" b="1" u="sng" dirty="0"/>
              <a:t>Where</a:t>
            </a:r>
            <a:r>
              <a:rPr lang="en-US" dirty="0"/>
              <a:t>: </a:t>
            </a:r>
          </a:p>
          <a:p>
            <a:pPr marL="274320" lvl="1" indent="0">
              <a:buNone/>
            </a:pPr>
            <a:r>
              <a:rPr lang="en-US" sz="1900" dirty="0">
                <a:latin typeface="Arial" panose="020B0604020202020204" pitchFamily="34" charset="0"/>
                <a:cs typeface="Arial" panose="020B0604020202020204" pitchFamily="34" charset="0"/>
              </a:rPr>
              <a:t>DUSMASS25 = dust mass concentrations (particles with size &lt; 2.5 micro meter)</a:t>
            </a:r>
          </a:p>
          <a:p>
            <a:pPr marL="274320" lvl="1" indent="0">
              <a:buNone/>
            </a:pPr>
            <a:r>
              <a:rPr lang="en-US" sz="1900" dirty="0">
                <a:latin typeface="Arial" panose="020B0604020202020204" pitchFamily="34" charset="0"/>
                <a:cs typeface="Arial" panose="020B0604020202020204" pitchFamily="34" charset="0"/>
              </a:rPr>
              <a:t>OCSMASS= organic carbon mass concentration</a:t>
            </a:r>
          </a:p>
          <a:p>
            <a:pPr marL="274320" lvl="1" indent="0">
              <a:buNone/>
            </a:pPr>
            <a:r>
              <a:rPr lang="en-US" sz="1900" dirty="0">
                <a:latin typeface="Arial" panose="020B0604020202020204" pitchFamily="34" charset="0"/>
                <a:cs typeface="Arial" panose="020B0604020202020204" pitchFamily="34" charset="0"/>
              </a:rPr>
              <a:t>BCSMASS= black carbon mass concentration</a:t>
            </a:r>
          </a:p>
          <a:p>
            <a:pPr marL="274320" lvl="1" indent="0">
              <a:buNone/>
            </a:pPr>
            <a:r>
              <a:rPr lang="en-US" sz="1900" dirty="0">
                <a:latin typeface="Arial" panose="020B0604020202020204" pitchFamily="34" charset="0"/>
                <a:cs typeface="Arial" panose="020B0604020202020204" pitchFamily="34" charset="0"/>
              </a:rPr>
              <a:t>SSSMASS25= Sea Salt mass concentration (particles with size &lt; 2.5 micro meter)</a:t>
            </a:r>
          </a:p>
          <a:p>
            <a:pPr marL="274320" lvl="1" indent="0">
              <a:buNone/>
            </a:pPr>
            <a:r>
              <a:rPr lang="en-US" sz="1900" dirty="0">
                <a:latin typeface="Arial" panose="020B0604020202020204" pitchFamily="34" charset="0"/>
                <a:cs typeface="Arial" panose="020B0604020202020204" pitchFamily="34" charset="0"/>
              </a:rPr>
              <a:t>SO4SMASS = Sulfate mass concentration</a:t>
            </a:r>
          </a:p>
          <a:p>
            <a:pPr marL="274320" lvl="1" indent="0">
              <a:buNone/>
            </a:pPr>
            <a:r>
              <a:rPr lang="en-US" sz="1900" dirty="0">
                <a:latin typeface="Arial" panose="020B0604020202020204" pitchFamily="34" charset="0"/>
                <a:cs typeface="Arial" panose="020B0604020202020204" pitchFamily="34" charset="0"/>
              </a:rPr>
              <a:t>The factor of 1.375 (=132.14/96.06) is applied to convert sulfate ion (molar mass of 96.06 g mol-1) concentration output by MERRA-2 to ammonium sulfate (132.14 g mol-1) assuming that sulfate is primarily present as neutralized ammonium sulfate.</a:t>
            </a:r>
          </a:p>
          <a:p>
            <a:pPr marL="274320" lvl="1" indent="0">
              <a:buNone/>
            </a:pPr>
            <a:endParaRPr lang="en-US" sz="1600" dirty="0">
              <a:latin typeface="Arial" panose="020B0604020202020204" pitchFamily="34" charset="0"/>
              <a:cs typeface="Arial" panose="020B0604020202020204" pitchFamily="34" charset="0"/>
            </a:endParaRPr>
          </a:p>
          <a:p>
            <a:pPr marL="45720" indent="0">
              <a:buNone/>
            </a:pPr>
            <a:r>
              <a:rPr lang="en-US" b="1" dirty="0">
                <a:solidFill>
                  <a:srgbClr val="0070C0"/>
                </a:solidFill>
                <a:hlinkClick r:id="rId2">
                  <a:extLst>
                    <a:ext uri="{A12FA001-AC4F-418D-AE19-62706E023703}">
                      <ahyp:hlinkClr xmlns:ahyp="http://schemas.microsoft.com/office/drawing/2018/hyperlinkcolor" val="tx"/>
                    </a:ext>
                  </a:extLst>
                </a:hlinkClick>
              </a:rPr>
              <a:t>https://forum.earthdata.nasa.gov/viewtopic.php?t=4287</a:t>
            </a:r>
            <a:endParaRPr lang="en-US" b="1" dirty="0">
              <a:solidFill>
                <a:srgbClr val="0070C0"/>
              </a:solidFill>
            </a:endParaRPr>
          </a:p>
          <a:p>
            <a:pPr marL="45720" indent="0">
              <a:buNone/>
            </a:pPr>
            <a:endParaRPr lang="en-US" dirty="0"/>
          </a:p>
        </p:txBody>
      </p:sp>
    </p:spTree>
    <p:extLst>
      <p:ext uri="{BB962C8B-B14F-4D97-AF65-F5344CB8AC3E}">
        <p14:creationId xmlns:p14="http://schemas.microsoft.com/office/powerpoint/2010/main" val="1076206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2E4E81-4136-E335-22A0-62B1FDD0586B}"/>
              </a:ext>
            </a:extLst>
          </p:cNvPr>
          <p:cNvSpPr>
            <a:spLocks noGrp="1"/>
          </p:cNvSpPr>
          <p:nvPr>
            <p:ph type="title"/>
          </p:nvPr>
        </p:nvSpPr>
        <p:spPr>
          <a:xfrm>
            <a:off x="960120" y="539261"/>
            <a:ext cx="9875520" cy="656492"/>
          </a:xfrm>
        </p:spPr>
        <p:txBody>
          <a:bodyPr>
            <a:normAutofit/>
          </a:bodyPr>
          <a:lstStyle/>
          <a:p>
            <a:r>
              <a:rPr lang="en-US" sz="3600" b="1" dirty="0">
                <a:solidFill>
                  <a:srgbClr val="C00000"/>
                </a:solidFill>
                <a:latin typeface="Arial" panose="020B0604020202020204" pitchFamily="34" charset="0"/>
                <a:cs typeface="Arial" panose="020B0604020202020204" pitchFamily="34" charset="0"/>
              </a:rPr>
              <a:t>NASA World View</a:t>
            </a:r>
          </a:p>
        </p:txBody>
      </p:sp>
      <p:pic>
        <p:nvPicPr>
          <p:cNvPr id="6" name="Picture 5">
            <a:extLst>
              <a:ext uri="{FF2B5EF4-FFF2-40B4-BE49-F238E27FC236}">
                <a16:creationId xmlns:a16="http://schemas.microsoft.com/office/drawing/2014/main" id="{1F6FA8AB-1ACD-050A-1D9F-15E09776A7F9}"/>
              </a:ext>
            </a:extLst>
          </p:cNvPr>
          <p:cNvPicPr>
            <a:picLocks noChangeAspect="1"/>
          </p:cNvPicPr>
          <p:nvPr/>
        </p:nvPicPr>
        <p:blipFill>
          <a:blip r:embed="rId2"/>
          <a:stretch>
            <a:fillRect/>
          </a:stretch>
        </p:blipFill>
        <p:spPr>
          <a:xfrm>
            <a:off x="960120" y="1734032"/>
            <a:ext cx="8848578" cy="3958919"/>
          </a:xfrm>
          <a:prstGeom prst="rect">
            <a:avLst/>
          </a:prstGeom>
        </p:spPr>
      </p:pic>
      <p:sp>
        <p:nvSpPr>
          <p:cNvPr id="8" name="TextBox 7">
            <a:extLst>
              <a:ext uri="{FF2B5EF4-FFF2-40B4-BE49-F238E27FC236}">
                <a16:creationId xmlns:a16="http://schemas.microsoft.com/office/drawing/2014/main" id="{DBE42113-F1F5-CD9F-F527-267CBFCAA7CC}"/>
              </a:ext>
            </a:extLst>
          </p:cNvPr>
          <p:cNvSpPr txBox="1"/>
          <p:nvPr/>
        </p:nvSpPr>
        <p:spPr>
          <a:xfrm>
            <a:off x="361072" y="5692951"/>
            <a:ext cx="11469856" cy="830997"/>
          </a:xfrm>
          <a:prstGeom prst="rect">
            <a:avLst/>
          </a:prstGeom>
          <a:noFill/>
        </p:spPr>
        <p:txBody>
          <a:bodyPr wrap="square">
            <a:spAutoFit/>
          </a:bodyPr>
          <a:lstStyle/>
          <a:p>
            <a:r>
              <a:rPr lang="en-US" sz="1200" dirty="0">
                <a:solidFill>
                  <a:srgbClr val="0070C0"/>
                </a:solidFill>
              </a:rPr>
              <a:t>https://worldview.earthdata.nasa.gov/?v=22.33147620404165,25.999186727110807,37.779579081441014,32.863753671899545&amp;l=Reference_Labels_15m(hidden),Reference_Features_15m(hidden),Coastlines_15m,MODIS_Combined_Thermal_Anomalies_All,VIIRS_NOAA21_CorrectedReflectance_TrueColor(hidden),VIIRS_NOAA20_CorrectedReflectance_TrueColor(hidden),VIIRS_SNPP_CorrectedReflectance_TrueColor(hidden),MODIS_Aqua_CorrectedReflectance_TrueColor(hidden),MODIS_Terra_CorrectedReflectance_TrueColor&amp;lg=false&amp;t=2024-09-12-T17%3A06%3A38Z</a:t>
            </a:r>
          </a:p>
        </p:txBody>
      </p:sp>
      <p:sp>
        <p:nvSpPr>
          <p:cNvPr id="10" name="TextBox 9">
            <a:extLst>
              <a:ext uri="{FF2B5EF4-FFF2-40B4-BE49-F238E27FC236}">
                <a16:creationId xmlns:a16="http://schemas.microsoft.com/office/drawing/2014/main" id="{E137655C-147C-30A2-6B7D-EDE37AF99E9E}"/>
              </a:ext>
            </a:extLst>
          </p:cNvPr>
          <p:cNvSpPr txBox="1"/>
          <p:nvPr/>
        </p:nvSpPr>
        <p:spPr>
          <a:xfrm>
            <a:off x="849922" y="1241919"/>
            <a:ext cx="8659837" cy="646331"/>
          </a:xfrm>
          <a:prstGeom prst="rect">
            <a:avLst/>
          </a:prstGeom>
          <a:noFill/>
        </p:spPr>
        <p:txBody>
          <a:bodyPr wrap="square">
            <a:spAutoFit/>
          </a:bodyPr>
          <a:lstStyle/>
          <a:p>
            <a:r>
              <a:rPr lang="en-US" b="1" dirty="0">
                <a:solidFill>
                  <a:srgbClr val="0070C0"/>
                </a:solidFill>
                <a:hlinkClick r:id="rId3">
                  <a:extLst>
                    <a:ext uri="{A12FA001-AC4F-418D-AE19-62706E023703}">
                      <ahyp:hlinkClr xmlns:ahyp="http://schemas.microsoft.com/office/drawing/2018/hyperlinkcolor" val="tx"/>
                    </a:ext>
                  </a:extLst>
                </a:hlinkClick>
              </a:rPr>
              <a:t>https://worldview.earthdata.nasa.gov/?lg=false&amp;t=2025-08-15-T17%3A10%3A46Z</a:t>
            </a:r>
            <a:endParaRPr lang="en-US" b="1" dirty="0">
              <a:solidFill>
                <a:srgbClr val="0070C0"/>
              </a:solidFill>
            </a:endParaRPr>
          </a:p>
          <a:p>
            <a:endParaRPr lang="en-US" b="1" dirty="0">
              <a:solidFill>
                <a:srgbClr val="0070C0"/>
              </a:solidFill>
            </a:endParaRPr>
          </a:p>
        </p:txBody>
      </p:sp>
    </p:spTree>
    <p:extLst>
      <p:ext uri="{BB962C8B-B14F-4D97-AF65-F5344CB8AC3E}">
        <p14:creationId xmlns:p14="http://schemas.microsoft.com/office/powerpoint/2010/main" val="665282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2BA0C-5173-0D5E-6993-A12357A1454E}"/>
              </a:ext>
            </a:extLst>
          </p:cNvPr>
          <p:cNvSpPr>
            <a:spLocks noGrp="1"/>
          </p:cNvSpPr>
          <p:nvPr>
            <p:ph type="title"/>
          </p:nvPr>
        </p:nvSpPr>
        <p:spPr>
          <a:xfrm>
            <a:off x="650631" y="382083"/>
            <a:ext cx="9875520" cy="719129"/>
          </a:xfrm>
        </p:spPr>
        <p:txBody>
          <a:bodyPr/>
          <a:lstStyle/>
          <a:p>
            <a:r>
              <a:rPr lang="en-US" sz="3600" b="1" dirty="0">
                <a:solidFill>
                  <a:srgbClr val="C00000"/>
                </a:solidFill>
              </a:rPr>
              <a:t>HYSPLIT Trajectory &amp; Dispersion</a:t>
            </a:r>
          </a:p>
        </p:txBody>
      </p:sp>
      <p:sp>
        <p:nvSpPr>
          <p:cNvPr id="5" name="TextBox 4">
            <a:extLst>
              <a:ext uri="{FF2B5EF4-FFF2-40B4-BE49-F238E27FC236}">
                <a16:creationId xmlns:a16="http://schemas.microsoft.com/office/drawing/2014/main" id="{E00913A8-D48E-435D-E581-C24517802B8D}"/>
              </a:ext>
            </a:extLst>
          </p:cNvPr>
          <p:cNvSpPr txBox="1"/>
          <p:nvPr/>
        </p:nvSpPr>
        <p:spPr>
          <a:xfrm>
            <a:off x="545123" y="3895525"/>
            <a:ext cx="6094828" cy="369332"/>
          </a:xfrm>
          <a:prstGeom prst="rect">
            <a:avLst/>
          </a:prstGeom>
          <a:noFill/>
        </p:spPr>
        <p:txBody>
          <a:bodyPr wrap="square">
            <a:spAutoFit/>
          </a:bodyPr>
          <a:lstStyle/>
          <a:p>
            <a:r>
              <a:rPr lang="en-US" b="1" dirty="0">
                <a:solidFill>
                  <a:srgbClr val="0070C0"/>
                </a:solidFill>
                <a:hlinkClick r:id="rId2">
                  <a:extLst>
                    <a:ext uri="{A12FA001-AC4F-418D-AE19-62706E023703}">
                      <ahyp:hlinkClr xmlns:ahyp="http://schemas.microsoft.com/office/drawing/2018/hyperlinkcolor" val="tx"/>
                    </a:ext>
                  </a:extLst>
                </a:hlinkClick>
              </a:rPr>
              <a:t>https://www.ready.noaa.gov/HYSPLIT_traj.php</a:t>
            </a:r>
            <a:endParaRPr lang="en-US" b="1" dirty="0">
              <a:solidFill>
                <a:srgbClr val="0070C0"/>
              </a:solidFill>
            </a:endParaRPr>
          </a:p>
        </p:txBody>
      </p:sp>
      <p:pic>
        <p:nvPicPr>
          <p:cNvPr id="7" name="Picture 6">
            <a:extLst>
              <a:ext uri="{FF2B5EF4-FFF2-40B4-BE49-F238E27FC236}">
                <a16:creationId xmlns:a16="http://schemas.microsoft.com/office/drawing/2014/main" id="{CDB45A32-27F5-2860-A418-9A76666CE00E}"/>
              </a:ext>
            </a:extLst>
          </p:cNvPr>
          <p:cNvPicPr>
            <a:picLocks noChangeAspect="1"/>
          </p:cNvPicPr>
          <p:nvPr/>
        </p:nvPicPr>
        <p:blipFill>
          <a:blip r:embed="rId3"/>
          <a:stretch>
            <a:fillRect/>
          </a:stretch>
        </p:blipFill>
        <p:spPr>
          <a:xfrm>
            <a:off x="545123" y="1252025"/>
            <a:ext cx="5649257" cy="2540914"/>
          </a:xfrm>
          <a:prstGeom prst="rect">
            <a:avLst/>
          </a:prstGeom>
        </p:spPr>
      </p:pic>
      <p:pic>
        <p:nvPicPr>
          <p:cNvPr id="1026" name="Picture 2">
            <a:extLst>
              <a:ext uri="{FF2B5EF4-FFF2-40B4-BE49-F238E27FC236}">
                <a16:creationId xmlns:a16="http://schemas.microsoft.com/office/drawing/2014/main" id="{2C010008-F375-FCF4-34FC-C9A821CE7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320" y="1203798"/>
            <a:ext cx="4125496" cy="5121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327103"/>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docProps/app.xml><?xml version="1.0" encoding="utf-8"?>
<Properties xmlns="http://schemas.openxmlformats.org/officeDocument/2006/extended-properties" xmlns:vt="http://schemas.openxmlformats.org/officeDocument/2006/docPropsVTypes">
  <TotalTime>515</TotalTime>
  <Words>1161</Words>
  <Application>Microsoft Office PowerPoint</Application>
  <PresentationFormat>Widescreen</PresentationFormat>
  <Paragraphs>63</Paragraphs>
  <Slides>15</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__Lato_9ba917</vt:lpstr>
      <vt:lpstr>Arial</vt:lpstr>
      <vt:lpstr>Century Gothic</vt:lpstr>
      <vt:lpstr>Corbel</vt:lpstr>
      <vt:lpstr>Helvetica Neue</vt:lpstr>
      <vt:lpstr>Times New Roman</vt:lpstr>
      <vt:lpstr>Tw Cen MT</vt:lpstr>
      <vt:lpstr>Wingdings</vt:lpstr>
      <vt:lpstr>Basis</vt:lpstr>
      <vt:lpstr>Pollution Data websites  AERONET, GIOVANNI, MODIS, MERRA2, NASA FIRE, EUMETSAT, CAMS Reanalysis and Forecast </vt:lpstr>
      <vt:lpstr>AERONET (AErosol RObotic NETwork)</vt:lpstr>
      <vt:lpstr>Sunphotometer in Cairo</vt:lpstr>
      <vt:lpstr>Giovanni Satellite Data</vt:lpstr>
      <vt:lpstr>MERRA2 Reanalysis Data</vt:lpstr>
      <vt:lpstr>PM2.5 from MERRA2</vt:lpstr>
      <vt:lpstr>PM2.5 from MERRA2</vt:lpstr>
      <vt:lpstr>NASA World View</vt:lpstr>
      <vt:lpstr>HYSPLIT Trajectory &amp; Dispersion</vt:lpstr>
      <vt:lpstr>EUMETSAT View</vt:lpstr>
      <vt:lpstr>Dust storm detection using EUMETSAT View</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Zeinab Salah</dc:creator>
  <cp:lastModifiedBy>Zeinab Salah</cp:lastModifiedBy>
  <cp:revision>37</cp:revision>
  <dcterms:created xsi:type="dcterms:W3CDTF">2025-08-14T18:40:13Z</dcterms:created>
  <dcterms:modified xsi:type="dcterms:W3CDTF">2025-08-15T20:24:13Z</dcterms:modified>
</cp:coreProperties>
</file>